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3"/>
  </p:notesMasterIdLst>
  <p:sldIdLst>
    <p:sldId id="257" r:id="rId5"/>
    <p:sldId id="310" r:id="rId6"/>
    <p:sldId id="259" r:id="rId7"/>
    <p:sldId id="300" r:id="rId8"/>
    <p:sldId id="305" r:id="rId9"/>
    <p:sldId id="286" r:id="rId10"/>
    <p:sldId id="304" r:id="rId11"/>
    <p:sldId id="307" r:id="rId12"/>
    <p:sldId id="278" r:id="rId13"/>
    <p:sldId id="306" r:id="rId14"/>
    <p:sldId id="308" r:id="rId15"/>
    <p:sldId id="285" r:id="rId16"/>
    <p:sldId id="276" r:id="rId17"/>
    <p:sldId id="281" r:id="rId18"/>
    <p:sldId id="280" r:id="rId19"/>
    <p:sldId id="284" r:id="rId20"/>
    <p:sldId id="302" r:id="rId21"/>
    <p:sldId id="309" r:id="rId22"/>
    <p:sldId id="299" r:id="rId23"/>
    <p:sldId id="319" r:id="rId24"/>
    <p:sldId id="317" r:id="rId25"/>
    <p:sldId id="320" r:id="rId26"/>
    <p:sldId id="313" r:id="rId27"/>
    <p:sldId id="321" r:id="rId28"/>
    <p:sldId id="282" r:id="rId29"/>
    <p:sldId id="263" r:id="rId30"/>
    <p:sldId id="288" r:id="rId31"/>
    <p:sldId id="274" r:id="rId32"/>
  </p:sldIdLst>
  <p:sldSz cx="12192000" cy="6858000"/>
  <p:notesSz cx="7010400" cy="9296400"/>
  <p:embeddedFontLst>
    <p:embeddedFont>
      <p:font typeface="Abadi" panose="020B0604020104020204" pitchFamily="34" charset="0"/>
      <p:regular r:id="rId34"/>
    </p:embeddedFont>
    <p:embeddedFont>
      <p:font typeface="Cambria" panose="02040503050406030204" pitchFamily="18" charset="0"/>
      <p:regular r:id="rId35"/>
      <p:bold r:id="rId36"/>
      <p:italic r:id="rId37"/>
      <p:boldItalic r:id="rId38"/>
    </p:embeddedFont>
    <p:embeddedFont>
      <p:font typeface="Gill Sans MT" panose="020B05020201040202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HGolK9PdyVX7dUgIg/RWiI3KK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01A28-02F4-4D56-83FC-D246C312C5D6}" v="7" dt="2025-05-29T17:23:45.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6" autoAdjust="0"/>
    <p:restoredTop sz="90496" autoAdjust="0"/>
  </p:normalViewPr>
  <p:slideViewPr>
    <p:cSldViewPr snapToGrid="0">
      <p:cViewPr varScale="1">
        <p:scale>
          <a:sx n="60" d="100"/>
          <a:sy n="60" d="100"/>
        </p:scale>
        <p:origin x="110" y="2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Polushin" userId="459a6aa72650d334" providerId="LiveId" clId="{1A301A28-02F4-4D56-83FC-D246C312C5D6}"/>
    <pc:docChg chg="custSel addSld delSld modSld">
      <pc:chgData name="Sandra Polushin" userId="459a6aa72650d334" providerId="LiveId" clId="{1A301A28-02F4-4D56-83FC-D246C312C5D6}" dt="2025-05-29T17:49:36.699" v="1787" actId="20577"/>
      <pc:docMkLst>
        <pc:docMk/>
      </pc:docMkLst>
      <pc:sldChg chg="addSp delSp modSp mod">
        <pc:chgData name="Sandra Polushin" userId="459a6aa72650d334" providerId="LiveId" clId="{1A301A28-02F4-4D56-83FC-D246C312C5D6}" dt="2025-05-29T17:07:51.239" v="82" actId="1076"/>
        <pc:sldMkLst>
          <pc:docMk/>
          <pc:sldMk cId="0" sldId="259"/>
        </pc:sldMkLst>
        <pc:picChg chg="add mod">
          <ac:chgData name="Sandra Polushin" userId="459a6aa72650d334" providerId="LiveId" clId="{1A301A28-02F4-4D56-83FC-D246C312C5D6}" dt="2025-05-29T17:07:51.239" v="82" actId="1076"/>
          <ac:picMkLst>
            <pc:docMk/>
            <pc:sldMk cId="0" sldId="259"/>
            <ac:picMk id="5" creationId="{4EA32921-13F6-0725-66AA-2A85D3B63580}"/>
          </ac:picMkLst>
        </pc:picChg>
        <pc:picChg chg="del mod">
          <ac:chgData name="Sandra Polushin" userId="459a6aa72650d334" providerId="LiveId" clId="{1A301A28-02F4-4D56-83FC-D246C312C5D6}" dt="2025-05-29T17:07:37.075" v="78" actId="478"/>
          <ac:picMkLst>
            <pc:docMk/>
            <pc:sldMk cId="0" sldId="259"/>
            <ac:picMk id="171" creationId="{00000000-0000-0000-0000-000000000000}"/>
          </ac:picMkLst>
        </pc:picChg>
      </pc:sldChg>
      <pc:sldChg chg="modSp mod">
        <pc:chgData name="Sandra Polushin" userId="459a6aa72650d334" providerId="LiveId" clId="{1A301A28-02F4-4D56-83FC-D246C312C5D6}" dt="2025-05-28T20:25:24.660" v="47" actId="20577"/>
        <pc:sldMkLst>
          <pc:docMk/>
          <pc:sldMk cId="0" sldId="263"/>
        </pc:sldMkLst>
        <pc:spChg chg="mod">
          <ac:chgData name="Sandra Polushin" userId="459a6aa72650d334" providerId="LiveId" clId="{1A301A28-02F4-4D56-83FC-D246C312C5D6}" dt="2025-05-28T20:25:24.660" v="47" actId="20577"/>
          <ac:spMkLst>
            <pc:docMk/>
            <pc:sldMk cId="0" sldId="263"/>
            <ac:spMk id="205" creationId="{00000000-0000-0000-0000-000000000000}"/>
          </ac:spMkLst>
        </pc:spChg>
      </pc:sldChg>
      <pc:sldChg chg="modNotesTx">
        <pc:chgData name="Sandra Polushin" userId="459a6aa72650d334" providerId="LiveId" clId="{1A301A28-02F4-4D56-83FC-D246C312C5D6}" dt="2025-05-29T17:25:36.098" v="873" actId="113"/>
        <pc:sldMkLst>
          <pc:docMk/>
          <pc:sldMk cId="196108864" sldId="280"/>
        </pc:sldMkLst>
      </pc:sldChg>
      <pc:sldChg chg="modNotesTx">
        <pc:chgData name="Sandra Polushin" userId="459a6aa72650d334" providerId="LiveId" clId="{1A301A28-02F4-4D56-83FC-D246C312C5D6}" dt="2025-05-29T17:23:23.688" v="758" actId="6549"/>
        <pc:sldMkLst>
          <pc:docMk/>
          <pc:sldMk cId="494110110" sldId="281"/>
        </pc:sldMkLst>
      </pc:sldChg>
      <pc:sldChg chg="modSp mod">
        <pc:chgData name="Sandra Polushin" userId="459a6aa72650d334" providerId="LiveId" clId="{1A301A28-02F4-4D56-83FC-D246C312C5D6}" dt="2025-05-29T17:46:09.693" v="1579" actId="20577"/>
        <pc:sldMkLst>
          <pc:docMk/>
          <pc:sldMk cId="2365621414" sldId="282"/>
        </pc:sldMkLst>
        <pc:spChg chg="mod">
          <ac:chgData name="Sandra Polushin" userId="459a6aa72650d334" providerId="LiveId" clId="{1A301A28-02F4-4D56-83FC-D246C312C5D6}" dt="2025-05-29T17:46:09.693" v="1579" actId="20577"/>
          <ac:spMkLst>
            <pc:docMk/>
            <pc:sldMk cId="2365621414" sldId="282"/>
            <ac:spMk id="189" creationId="{00000000-0000-0000-0000-000000000000}"/>
          </ac:spMkLst>
        </pc:spChg>
      </pc:sldChg>
      <pc:sldChg chg="modNotesTx">
        <pc:chgData name="Sandra Polushin" userId="459a6aa72650d334" providerId="LiveId" clId="{1A301A28-02F4-4D56-83FC-D246C312C5D6}" dt="2025-05-29T17:26:06.797" v="956" actId="20577"/>
        <pc:sldMkLst>
          <pc:docMk/>
          <pc:sldMk cId="2974190423" sldId="284"/>
        </pc:sldMkLst>
      </pc:sldChg>
      <pc:sldChg chg="modNotesTx">
        <pc:chgData name="Sandra Polushin" userId="459a6aa72650d334" providerId="LiveId" clId="{1A301A28-02F4-4D56-83FC-D246C312C5D6}" dt="2025-05-29T17:22:00.892" v="757" actId="20577"/>
        <pc:sldMkLst>
          <pc:docMk/>
          <pc:sldMk cId="3824508752" sldId="285"/>
        </pc:sldMkLst>
      </pc:sldChg>
      <pc:sldChg chg="modSp mod modNotesTx">
        <pc:chgData name="Sandra Polushin" userId="459a6aa72650d334" providerId="LiveId" clId="{1A301A28-02F4-4D56-83FC-D246C312C5D6}" dt="2025-05-29T17:48:48.600" v="1778" actId="33524"/>
        <pc:sldMkLst>
          <pc:docMk/>
          <pc:sldMk cId="71464648" sldId="288"/>
        </pc:sldMkLst>
        <pc:spChg chg="mod">
          <ac:chgData name="Sandra Polushin" userId="459a6aa72650d334" providerId="LiveId" clId="{1A301A28-02F4-4D56-83FC-D246C312C5D6}" dt="2025-05-29T17:48:48.600" v="1778" actId="33524"/>
          <ac:spMkLst>
            <pc:docMk/>
            <pc:sldMk cId="71464648" sldId="288"/>
            <ac:spMk id="189" creationId="{00000000-0000-0000-0000-000000000000}"/>
          </ac:spMkLst>
        </pc:spChg>
      </pc:sldChg>
      <pc:sldChg chg="addSp delSp modSp del mod">
        <pc:chgData name="Sandra Polushin" userId="459a6aa72650d334" providerId="LiveId" clId="{1A301A28-02F4-4D56-83FC-D246C312C5D6}" dt="2025-05-28T20:24:07.785" v="32" actId="47"/>
        <pc:sldMkLst>
          <pc:docMk/>
          <pc:sldMk cId="2799495401" sldId="291"/>
        </pc:sldMkLst>
        <pc:spChg chg="mod">
          <ac:chgData name="Sandra Polushin" userId="459a6aa72650d334" providerId="LiveId" clId="{1A301A28-02F4-4D56-83FC-D246C312C5D6}" dt="2025-05-28T20:23:15.203" v="28" actId="1076"/>
          <ac:spMkLst>
            <pc:docMk/>
            <pc:sldMk cId="2799495401" sldId="291"/>
            <ac:spMk id="2" creationId="{2068C179-22E4-1280-B303-6B9C1D1FE823}"/>
          </ac:spMkLst>
        </pc:spChg>
        <pc:spChg chg="del">
          <ac:chgData name="Sandra Polushin" userId="459a6aa72650d334" providerId="LiveId" clId="{1A301A28-02F4-4D56-83FC-D246C312C5D6}" dt="2025-05-28T20:23:08.350" v="26" actId="21"/>
          <ac:spMkLst>
            <pc:docMk/>
            <pc:sldMk cId="2799495401" sldId="291"/>
            <ac:spMk id="3" creationId="{FEC07A50-C85B-5C19-C5B0-E799C0B4A5EA}"/>
          </ac:spMkLst>
        </pc:spChg>
        <pc:spChg chg="add del mod">
          <ac:chgData name="Sandra Polushin" userId="459a6aa72650d334" providerId="LiveId" clId="{1A301A28-02F4-4D56-83FC-D246C312C5D6}" dt="2025-05-28T20:23:11.509" v="27" actId="21"/>
          <ac:spMkLst>
            <pc:docMk/>
            <pc:sldMk cId="2799495401" sldId="291"/>
            <ac:spMk id="6" creationId="{03A29319-0DE0-9B72-D2F3-6597A32AB5A0}"/>
          </ac:spMkLst>
        </pc:spChg>
      </pc:sldChg>
      <pc:sldChg chg="del">
        <pc:chgData name="Sandra Polushin" userId="459a6aa72650d334" providerId="LiveId" clId="{1A301A28-02F4-4D56-83FC-D246C312C5D6}" dt="2025-05-28T20:25:12.393" v="37" actId="47"/>
        <pc:sldMkLst>
          <pc:docMk/>
          <pc:sldMk cId="2786326487" sldId="292"/>
        </pc:sldMkLst>
      </pc:sldChg>
      <pc:sldChg chg="modSp del mod">
        <pc:chgData name="Sandra Polushin" userId="459a6aa72650d334" providerId="LiveId" clId="{1A301A28-02F4-4D56-83FC-D246C312C5D6}" dt="2025-05-28T20:25:09.795" v="36" actId="47"/>
        <pc:sldMkLst>
          <pc:docMk/>
          <pc:sldMk cId="3031457506" sldId="293"/>
        </pc:sldMkLst>
        <pc:spChg chg="mod">
          <ac:chgData name="Sandra Polushin" userId="459a6aa72650d334" providerId="LiveId" clId="{1A301A28-02F4-4D56-83FC-D246C312C5D6}" dt="2025-05-28T20:24:45.577" v="35" actId="6549"/>
          <ac:spMkLst>
            <pc:docMk/>
            <pc:sldMk cId="3031457506" sldId="293"/>
            <ac:spMk id="2" creationId="{AE16169C-63F0-FA49-3FF7-E145E028365E}"/>
          </ac:spMkLst>
        </pc:spChg>
      </pc:sldChg>
      <pc:sldChg chg="del">
        <pc:chgData name="Sandra Polushin" userId="459a6aa72650d334" providerId="LiveId" clId="{1A301A28-02F4-4D56-83FC-D246C312C5D6}" dt="2025-05-28T20:24:10.471" v="34" actId="47"/>
        <pc:sldMkLst>
          <pc:docMk/>
          <pc:sldMk cId="435520440" sldId="294"/>
        </pc:sldMkLst>
      </pc:sldChg>
      <pc:sldChg chg="del">
        <pc:chgData name="Sandra Polushin" userId="459a6aa72650d334" providerId="LiveId" clId="{1A301A28-02F4-4D56-83FC-D246C312C5D6}" dt="2025-05-28T20:24:08.767" v="33" actId="47"/>
        <pc:sldMkLst>
          <pc:docMk/>
          <pc:sldMk cId="4078887132" sldId="295"/>
        </pc:sldMkLst>
      </pc:sldChg>
      <pc:sldChg chg="modSp mod">
        <pc:chgData name="Sandra Polushin" userId="459a6aa72650d334" providerId="LiveId" clId="{1A301A28-02F4-4D56-83FC-D246C312C5D6}" dt="2025-05-29T17:11:33.464" v="84" actId="1076"/>
        <pc:sldMkLst>
          <pc:docMk/>
          <pc:sldMk cId="3071414919" sldId="300"/>
        </pc:sldMkLst>
        <pc:picChg chg="mod">
          <ac:chgData name="Sandra Polushin" userId="459a6aa72650d334" providerId="LiveId" clId="{1A301A28-02F4-4D56-83FC-D246C312C5D6}" dt="2025-05-29T17:11:33.464" v="84" actId="1076"/>
          <ac:picMkLst>
            <pc:docMk/>
            <pc:sldMk cId="3071414919" sldId="300"/>
            <ac:picMk id="8" creationId="{92F3EB70-5718-3696-0761-96B1EB74BDA5}"/>
          </ac:picMkLst>
        </pc:picChg>
      </pc:sldChg>
      <pc:sldChg chg="modNotesTx">
        <pc:chgData name="Sandra Polushin" userId="459a6aa72650d334" providerId="LiveId" clId="{1A301A28-02F4-4D56-83FC-D246C312C5D6}" dt="2025-05-29T17:26:58.561" v="1154" actId="20577"/>
        <pc:sldMkLst>
          <pc:docMk/>
          <pc:sldMk cId="4009038966" sldId="302"/>
        </pc:sldMkLst>
      </pc:sldChg>
      <pc:sldChg chg="modNotesTx">
        <pc:chgData name="Sandra Polushin" userId="459a6aa72650d334" providerId="LiveId" clId="{1A301A28-02F4-4D56-83FC-D246C312C5D6}" dt="2025-05-29T17:15:12.324" v="512" actId="6549"/>
        <pc:sldMkLst>
          <pc:docMk/>
          <pc:sldMk cId="1375283148" sldId="306"/>
        </pc:sldMkLst>
      </pc:sldChg>
      <pc:sldChg chg="modNotesTx">
        <pc:chgData name="Sandra Polushin" userId="459a6aa72650d334" providerId="LiveId" clId="{1A301A28-02F4-4D56-83FC-D246C312C5D6}" dt="2025-05-29T17:14:55.511" v="511" actId="20577"/>
        <pc:sldMkLst>
          <pc:docMk/>
          <pc:sldMk cId="4222877864" sldId="307"/>
        </pc:sldMkLst>
      </pc:sldChg>
      <pc:sldChg chg="modSp mod">
        <pc:chgData name="Sandra Polushin" userId="459a6aa72650d334" providerId="LiveId" clId="{1A301A28-02F4-4D56-83FC-D246C312C5D6}" dt="2025-05-29T17:27:17.403" v="1164" actId="20577"/>
        <pc:sldMkLst>
          <pc:docMk/>
          <pc:sldMk cId="702762695" sldId="309"/>
        </pc:sldMkLst>
        <pc:spChg chg="mod">
          <ac:chgData name="Sandra Polushin" userId="459a6aa72650d334" providerId="LiveId" clId="{1A301A28-02F4-4D56-83FC-D246C312C5D6}" dt="2025-05-29T17:27:17.403" v="1164" actId="20577"/>
          <ac:spMkLst>
            <pc:docMk/>
            <pc:sldMk cId="702762695" sldId="309"/>
            <ac:spMk id="187" creationId="{726C11BE-6B53-12BC-2C9D-D3D1600A2964}"/>
          </ac:spMkLst>
        </pc:spChg>
      </pc:sldChg>
      <pc:sldChg chg="modSp mod modNotesTx">
        <pc:chgData name="Sandra Polushin" userId="459a6aa72650d334" providerId="LiveId" clId="{1A301A28-02F4-4D56-83FC-D246C312C5D6}" dt="2025-05-29T17:05:29.840" v="74" actId="20577"/>
        <pc:sldMkLst>
          <pc:docMk/>
          <pc:sldMk cId="1676813955" sldId="310"/>
        </pc:sldMkLst>
        <pc:spChg chg="mod">
          <ac:chgData name="Sandra Polushin" userId="459a6aa72650d334" providerId="LiveId" clId="{1A301A28-02F4-4D56-83FC-D246C312C5D6}" dt="2025-05-29T06:11:42.185" v="69" actId="6549"/>
          <ac:spMkLst>
            <pc:docMk/>
            <pc:sldMk cId="1676813955" sldId="310"/>
            <ac:spMk id="5" creationId="{3AD72A27-CADD-E2C5-93F9-43E91886FDDD}"/>
          </ac:spMkLst>
        </pc:spChg>
        <pc:spChg chg="mod">
          <ac:chgData name="Sandra Polushin" userId="459a6aa72650d334" providerId="LiveId" clId="{1A301A28-02F4-4D56-83FC-D246C312C5D6}" dt="2025-05-29T06:11:10.432" v="64" actId="20577"/>
          <ac:spMkLst>
            <pc:docMk/>
            <pc:sldMk cId="1676813955" sldId="310"/>
            <ac:spMk id="6" creationId="{C1D10DC4-BBC1-1440-1EFF-6F1FA55C426E}"/>
          </ac:spMkLst>
        </pc:spChg>
        <pc:spChg chg="mod">
          <ac:chgData name="Sandra Polushin" userId="459a6aa72650d334" providerId="LiveId" clId="{1A301A28-02F4-4D56-83FC-D246C312C5D6}" dt="2025-05-29T06:11:57.070" v="70" actId="1076"/>
          <ac:spMkLst>
            <pc:docMk/>
            <pc:sldMk cId="1676813955" sldId="310"/>
            <ac:spMk id="7" creationId="{D6F68B31-1175-0604-4508-8E6135BB0784}"/>
          </ac:spMkLst>
        </pc:spChg>
      </pc:sldChg>
      <pc:sldChg chg="modSp del mod">
        <pc:chgData name="Sandra Polushin" userId="459a6aa72650d334" providerId="LiveId" clId="{1A301A28-02F4-4D56-83FC-D246C312C5D6}" dt="2025-05-29T05:30:09.291" v="53" actId="47"/>
        <pc:sldMkLst>
          <pc:docMk/>
          <pc:sldMk cId="3228697204" sldId="312"/>
        </pc:sldMkLst>
        <pc:spChg chg="mod">
          <ac:chgData name="Sandra Polushin" userId="459a6aa72650d334" providerId="LiveId" clId="{1A301A28-02F4-4D56-83FC-D246C312C5D6}" dt="2025-05-28T20:23:24.299" v="29" actId="1076"/>
          <ac:spMkLst>
            <pc:docMk/>
            <pc:sldMk cId="3228697204" sldId="312"/>
            <ac:spMk id="9" creationId="{2BD3B569-699E-866D-0E4F-AC60604BFC44}"/>
          </ac:spMkLst>
        </pc:spChg>
      </pc:sldChg>
      <pc:sldChg chg="modSp mod">
        <pc:chgData name="Sandra Polushin" userId="459a6aa72650d334" providerId="LiveId" clId="{1A301A28-02F4-4D56-83FC-D246C312C5D6}" dt="2025-05-29T17:29:27.604" v="1243" actId="20577"/>
        <pc:sldMkLst>
          <pc:docMk/>
          <pc:sldMk cId="3003423816" sldId="313"/>
        </pc:sldMkLst>
        <pc:spChg chg="mod">
          <ac:chgData name="Sandra Polushin" userId="459a6aa72650d334" providerId="LiveId" clId="{1A301A28-02F4-4D56-83FC-D246C312C5D6}" dt="2025-05-29T17:29:27.604" v="1243" actId="20577"/>
          <ac:spMkLst>
            <pc:docMk/>
            <pc:sldMk cId="3003423816" sldId="313"/>
            <ac:spMk id="5" creationId="{8878E9EA-DAF7-1269-0020-23EE6BE7E786}"/>
          </ac:spMkLst>
        </pc:spChg>
      </pc:sldChg>
      <pc:sldChg chg="del">
        <pc:chgData name="Sandra Polushin" userId="459a6aa72650d334" providerId="LiveId" clId="{1A301A28-02F4-4D56-83FC-D246C312C5D6}" dt="2025-05-29T05:30:11.756" v="54" actId="47"/>
        <pc:sldMkLst>
          <pc:docMk/>
          <pc:sldMk cId="2297302139" sldId="315"/>
        </pc:sldMkLst>
      </pc:sldChg>
      <pc:sldChg chg="delSp add setBg delDesignElem">
        <pc:chgData name="Sandra Polushin" userId="459a6aa72650d334" providerId="LiveId" clId="{1A301A28-02F4-4D56-83FC-D246C312C5D6}" dt="2025-05-29T05:29:53.405" v="50"/>
        <pc:sldMkLst>
          <pc:docMk/>
          <pc:sldMk cId="1443917626" sldId="317"/>
        </pc:sldMkLst>
        <pc:spChg chg="del">
          <ac:chgData name="Sandra Polushin" userId="459a6aa72650d334" providerId="LiveId" clId="{1A301A28-02F4-4D56-83FC-D246C312C5D6}" dt="2025-05-29T05:29:53.405" v="50"/>
          <ac:spMkLst>
            <pc:docMk/>
            <pc:sldMk cId="1443917626" sldId="317"/>
            <ac:spMk id="54" creationId="{17210DB6-8ECE-B962-9A1E-E51286B564CC}"/>
          </ac:spMkLst>
        </pc:spChg>
        <pc:spChg chg="del">
          <ac:chgData name="Sandra Polushin" userId="459a6aa72650d334" providerId="LiveId" clId="{1A301A28-02F4-4D56-83FC-D246C312C5D6}" dt="2025-05-29T05:29:53.405" v="50"/>
          <ac:spMkLst>
            <pc:docMk/>
            <pc:sldMk cId="1443917626" sldId="317"/>
            <ac:spMk id="56" creationId="{6F779252-D5F2-9F12-8FFC-BE67EC646ED6}"/>
          </ac:spMkLst>
        </pc:spChg>
      </pc:sldChg>
      <pc:sldChg chg="add">
        <pc:chgData name="Sandra Polushin" userId="459a6aa72650d334" providerId="LiveId" clId="{1A301A28-02F4-4D56-83FC-D246C312C5D6}" dt="2025-05-29T05:29:40.121" v="48"/>
        <pc:sldMkLst>
          <pc:docMk/>
          <pc:sldMk cId="3910801740" sldId="319"/>
        </pc:sldMkLst>
      </pc:sldChg>
      <pc:sldChg chg="delSp add setBg delDesignElem">
        <pc:chgData name="Sandra Polushin" userId="459a6aa72650d334" providerId="LiveId" clId="{1A301A28-02F4-4D56-83FC-D246C312C5D6}" dt="2025-05-29T05:30:06.436" v="52"/>
        <pc:sldMkLst>
          <pc:docMk/>
          <pc:sldMk cId="1850061007" sldId="320"/>
        </pc:sldMkLst>
        <pc:spChg chg="del">
          <ac:chgData name="Sandra Polushin" userId="459a6aa72650d334" providerId="LiveId" clId="{1A301A28-02F4-4D56-83FC-D246C312C5D6}" dt="2025-05-29T05:30:06.436" v="52"/>
          <ac:spMkLst>
            <pc:docMk/>
            <pc:sldMk cId="1850061007" sldId="320"/>
            <ac:spMk id="54" creationId="{E6CF81EC-6FC3-5906-152D-ADCF4BDDA3B2}"/>
          </ac:spMkLst>
        </pc:spChg>
        <pc:spChg chg="del">
          <ac:chgData name="Sandra Polushin" userId="459a6aa72650d334" providerId="LiveId" clId="{1A301A28-02F4-4D56-83FC-D246C312C5D6}" dt="2025-05-29T05:30:06.436" v="52"/>
          <ac:spMkLst>
            <pc:docMk/>
            <pc:sldMk cId="1850061007" sldId="320"/>
            <ac:spMk id="56" creationId="{7FC15754-B60E-7167-849B-959611950B0E}"/>
          </ac:spMkLst>
        </pc:spChg>
      </pc:sldChg>
      <pc:sldChg chg="addSp delSp modSp new mod">
        <pc:chgData name="Sandra Polushin" userId="459a6aa72650d334" providerId="LiveId" clId="{1A301A28-02F4-4D56-83FC-D246C312C5D6}" dt="2025-05-29T17:49:36.699" v="1787" actId="20577"/>
        <pc:sldMkLst>
          <pc:docMk/>
          <pc:sldMk cId="1244968819" sldId="321"/>
        </pc:sldMkLst>
        <pc:spChg chg="add del mod">
          <ac:chgData name="Sandra Polushin" userId="459a6aa72650d334" providerId="LiveId" clId="{1A301A28-02F4-4D56-83FC-D246C312C5D6}" dt="2025-05-29T17:45:13.803" v="1478" actId="21"/>
          <ac:spMkLst>
            <pc:docMk/>
            <pc:sldMk cId="1244968819" sldId="321"/>
            <ac:spMk id="3" creationId="{60212D9C-53F6-9FDC-6333-68A988D23091}"/>
          </ac:spMkLst>
        </pc:spChg>
        <pc:spChg chg="add mod">
          <ac:chgData name="Sandra Polushin" userId="459a6aa72650d334" providerId="LiveId" clId="{1A301A28-02F4-4D56-83FC-D246C312C5D6}" dt="2025-05-29T17:48:59.880" v="1779" actId="1076"/>
          <ac:spMkLst>
            <pc:docMk/>
            <pc:sldMk cId="1244968819" sldId="321"/>
            <ac:spMk id="5" creationId="{1439C220-0997-3D29-814D-94C5E33D90C5}"/>
          </ac:spMkLst>
        </pc:spChg>
        <pc:spChg chg="add mod">
          <ac:chgData name="Sandra Polushin" userId="459a6aa72650d334" providerId="LiveId" clId="{1A301A28-02F4-4D56-83FC-D246C312C5D6}" dt="2025-05-29T17:49:36.699" v="1787" actId="20577"/>
          <ac:spMkLst>
            <pc:docMk/>
            <pc:sldMk cId="1244968819" sldId="321"/>
            <ac:spMk id="7" creationId="{8BF0F539-AB43-1ED6-BF31-A1A471A9CD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The TYDE Project is a collaborative interdisciplinary, cross-sectoral research network that seeks to inform policy and practice to achieve improved </a:t>
            </a:r>
            <a:r>
              <a:rPr lang="en-US" sz="2400" dirty="0" err="1"/>
              <a:t>labour</a:t>
            </a:r>
            <a:r>
              <a:rPr lang="en-US" sz="2400" dirty="0"/>
              <a:t> market participation of individuals with ID and/or ASD led by Dr. Rachelle Hole, Dr. Leyton Schellnert, and Dr. Steven Barnes. </a:t>
            </a:r>
          </a:p>
          <a:p>
            <a:pPr marL="0" lvl="0" indent="0" algn="l" rtl="0">
              <a:lnSpc>
                <a:spcPct val="100000"/>
              </a:lnSpc>
              <a:spcBef>
                <a:spcPts val="0"/>
              </a:spcBef>
              <a:spcAft>
                <a:spcPts val="0"/>
              </a:spcAft>
              <a:buSzPts val="1400"/>
              <a:buNone/>
            </a:pPr>
            <a:endParaRPr lang="en-US" sz="2400" dirty="0"/>
          </a:p>
          <a:p>
            <a:pPr marL="0" lvl="0" indent="0" algn="l" rtl="0">
              <a:lnSpc>
                <a:spcPct val="100000"/>
              </a:lnSpc>
              <a:spcBef>
                <a:spcPts val="0"/>
              </a:spcBef>
              <a:spcAft>
                <a:spcPts val="0"/>
              </a:spcAft>
              <a:buSzPts val="1400"/>
              <a:buNone/>
            </a:pPr>
            <a:r>
              <a:rPr lang="en-US" sz="2400" dirty="0"/>
              <a:t>The project is inclusive of UBC, school districts, community organizations, ministries of education, and family development</a:t>
            </a:r>
          </a:p>
          <a:p>
            <a:pPr marL="0" lvl="0" indent="0" algn="l" rtl="0">
              <a:lnSpc>
                <a:spcPct val="100000"/>
              </a:lnSpc>
              <a:spcBef>
                <a:spcPts val="0"/>
              </a:spcBef>
              <a:spcAft>
                <a:spcPts val="0"/>
              </a:spcAft>
              <a:buSzPts val="1400"/>
              <a:buNone/>
            </a:pPr>
            <a:endParaRPr lang="en-US" sz="2400" b="1" dirty="0"/>
          </a:p>
          <a:p>
            <a:pPr marL="0" lvl="0" indent="0" algn="l" rtl="0">
              <a:lnSpc>
                <a:spcPct val="100000"/>
              </a:lnSpc>
              <a:spcBef>
                <a:spcPts val="0"/>
              </a:spcBef>
              <a:spcAft>
                <a:spcPts val="0"/>
              </a:spcAft>
              <a:buSzPts val="1400"/>
              <a:buNone/>
            </a:pPr>
            <a:r>
              <a:rPr lang="en-US" sz="2400" dirty="0"/>
              <a:t>Goal: improving the employment outcomes of transitioning youth with intellectual disabilities (ID) and/or autism spectrum (ASD) disorder in BC.</a:t>
            </a:r>
            <a:endParaRPr lang="en-US" sz="2400" b="1" dirty="0"/>
          </a:p>
          <a:p>
            <a:pPr marL="0" lvl="0" indent="0" algn="l" rtl="0">
              <a:lnSpc>
                <a:spcPct val="100000"/>
              </a:lnSpc>
              <a:spcBef>
                <a:spcPts val="0"/>
              </a:spcBef>
              <a:spcAft>
                <a:spcPts val="0"/>
              </a:spcAft>
              <a:buSzPts val="1400"/>
              <a:buNone/>
            </a:pPr>
            <a:endParaRPr lang="en-US" sz="2400" b="1" dirty="0"/>
          </a:p>
          <a:p>
            <a:pPr marL="342900" lvl="0" indent="-342900" algn="l" rtl="0">
              <a:lnSpc>
                <a:spcPct val="100000"/>
              </a:lnSpc>
              <a:spcBef>
                <a:spcPts val="0"/>
              </a:spcBef>
              <a:spcAft>
                <a:spcPts val="0"/>
              </a:spcAft>
              <a:buSzPts val="1400"/>
              <a:buFontTx/>
              <a:buChar char="-"/>
            </a:pPr>
            <a:r>
              <a:rPr lang="en-US" sz="2400" dirty="0"/>
              <a:t>Valuing and prioritize the inclusion of self advocates – </a:t>
            </a:r>
          </a:p>
          <a:p>
            <a:pPr marL="342900" lvl="0" indent="-342900" algn="l" rtl="0">
              <a:lnSpc>
                <a:spcPct val="100000"/>
              </a:lnSpc>
              <a:spcBef>
                <a:spcPts val="0"/>
              </a:spcBef>
              <a:spcAft>
                <a:spcPts val="0"/>
              </a:spcAft>
              <a:buSzPts val="1400"/>
              <a:buFontTx/>
              <a:buChar char="-"/>
            </a:pPr>
            <a:r>
              <a:rPr lang="en-US" sz="2400" dirty="0"/>
              <a:t>transitioning youth with ID and/or ASD – and </a:t>
            </a:r>
          </a:p>
          <a:p>
            <a:pPr marL="342900" lvl="0" indent="-342900" algn="l" rtl="0">
              <a:lnSpc>
                <a:spcPct val="100000"/>
              </a:lnSpc>
              <a:spcBef>
                <a:spcPts val="0"/>
              </a:spcBef>
              <a:spcAft>
                <a:spcPts val="0"/>
              </a:spcAft>
              <a:buSzPts val="1400"/>
              <a:buFontTx/>
              <a:buChar char="-"/>
            </a:pPr>
            <a:r>
              <a:rPr lang="en-US" sz="2400" dirty="0"/>
              <a:t>family members and caregivers in the planning and implementation of this project and</a:t>
            </a:r>
          </a:p>
          <a:p>
            <a:pPr marL="342900" lvl="0" indent="-342900" algn="l" rtl="0">
              <a:lnSpc>
                <a:spcPct val="100000"/>
              </a:lnSpc>
              <a:spcBef>
                <a:spcPts val="0"/>
              </a:spcBef>
              <a:spcAft>
                <a:spcPts val="0"/>
              </a:spcAft>
              <a:buSzPts val="1400"/>
              <a:buFontTx/>
              <a:buChar char="-"/>
            </a:pPr>
            <a:r>
              <a:rPr lang="en-US" sz="2400" dirty="0"/>
              <a:t>sharing of findings locally, provincially, nationally and internationally.</a:t>
            </a:r>
            <a:endParaRPr sz="1600" b="1" dirty="0"/>
          </a:p>
        </p:txBody>
      </p:sp>
      <p:sp>
        <p:nvSpPr>
          <p:cNvPr id="147" name="Google Shape;14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CABD5B70-4EB9-A41C-E687-852998C674A2}"/>
            </a:ext>
          </a:extLst>
        </p:cNvPr>
        <p:cNvGrpSpPr/>
        <p:nvPr/>
      </p:nvGrpSpPr>
      <p:grpSpPr>
        <a:xfrm>
          <a:off x="0" y="0"/>
          <a:ext cx="0" cy="0"/>
          <a:chOff x="0" y="0"/>
          <a:chExt cx="0" cy="0"/>
        </a:xfrm>
      </p:grpSpPr>
      <p:sp>
        <p:nvSpPr>
          <p:cNvPr id="183" name="Google Shape;183;g1066c3f3934_0_40:notes">
            <a:extLst>
              <a:ext uri="{FF2B5EF4-FFF2-40B4-BE49-F238E27FC236}">
                <a16:creationId xmlns:a16="http://schemas.microsoft.com/office/drawing/2014/main" id="{263703EA-4613-BCED-C63E-3C833A26AF9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a:extLst>
              <a:ext uri="{FF2B5EF4-FFF2-40B4-BE49-F238E27FC236}">
                <a16:creationId xmlns:a16="http://schemas.microsoft.com/office/drawing/2014/main" id="{A146C5F8-81D2-53D2-B823-D4391E515463}"/>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each module, youth can add to their circle if they identify people they did not think of originally. Not all youth have deep connections, and so it is recommended that they build their circle over time. </a:t>
            </a:r>
            <a:endParaRPr dirty="0"/>
          </a:p>
        </p:txBody>
      </p:sp>
      <p:sp>
        <p:nvSpPr>
          <p:cNvPr id="185" name="Google Shape;185;g1066c3f3934_0_40:notes">
            <a:extLst>
              <a:ext uri="{FF2B5EF4-FFF2-40B4-BE49-F238E27FC236}">
                <a16:creationId xmlns:a16="http://schemas.microsoft.com/office/drawing/2014/main" id="{B0C6B5EA-6892-A90A-D71A-2219448DF2FA}"/>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10</a:t>
            </a:fld>
            <a:endParaRPr/>
          </a:p>
        </p:txBody>
      </p:sp>
    </p:spTree>
    <p:extLst>
      <p:ext uri="{BB962C8B-B14F-4D97-AF65-F5344CB8AC3E}">
        <p14:creationId xmlns:p14="http://schemas.microsoft.com/office/powerpoint/2010/main" val="131616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67338464-0A74-7A1D-3AA1-23A65FB3A32C}"/>
            </a:ext>
          </a:extLst>
        </p:cNvPr>
        <p:cNvGrpSpPr/>
        <p:nvPr/>
      </p:nvGrpSpPr>
      <p:grpSpPr>
        <a:xfrm>
          <a:off x="0" y="0"/>
          <a:ext cx="0" cy="0"/>
          <a:chOff x="0" y="0"/>
          <a:chExt cx="0" cy="0"/>
        </a:xfrm>
      </p:grpSpPr>
      <p:sp>
        <p:nvSpPr>
          <p:cNvPr id="183" name="Google Shape;183;g1066c3f3934_0_40:notes">
            <a:extLst>
              <a:ext uri="{FF2B5EF4-FFF2-40B4-BE49-F238E27FC236}">
                <a16:creationId xmlns:a16="http://schemas.microsoft.com/office/drawing/2014/main" id="{419B9047-0E1D-A478-208B-32C135A572B2}"/>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a:extLst>
              <a:ext uri="{FF2B5EF4-FFF2-40B4-BE49-F238E27FC236}">
                <a16:creationId xmlns:a16="http://schemas.microsoft.com/office/drawing/2014/main" id="{B9356913-74D8-E13F-19A9-263E022BA6EF}"/>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Relationship are critical in supporting youth in their employment journey and connecting them to community. We designed a Circle of Support Tool to help youth identify people in their circle that could help them in meeting their goals.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each module, youth can add to their circle if they identify people they did not think of originally. Not all youth have deep connections, and so it is recommended that they build their circle over time. </a:t>
            </a:r>
            <a:endParaRPr dirty="0"/>
          </a:p>
        </p:txBody>
      </p:sp>
      <p:sp>
        <p:nvSpPr>
          <p:cNvPr id="185" name="Google Shape;185;g1066c3f3934_0_40:notes">
            <a:extLst>
              <a:ext uri="{FF2B5EF4-FFF2-40B4-BE49-F238E27FC236}">
                <a16:creationId xmlns:a16="http://schemas.microsoft.com/office/drawing/2014/main" id="{1D669CA9-2EB0-25B0-A1B3-AF0BBD3B763E}"/>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128266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The program is divided in 7 units, each video features content grounded in evidence-based research, designed to support youth in exploring their passions and uncovering a sense of purpose in life.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videos are intentionally brief—ranging from 2 to 3 minutes in length—covering areas that support transference of skills from home / school / community…into skills/abilities/knowledge that will be helpful in employment situations. Each unit is approximately 1-2 hours in total, depending upon the youth. </a:t>
            </a:r>
            <a:endParaRPr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235047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CA" dirty="0"/>
              <a:t>Each unit has an opportunity for the youth to set a goal. The process of setting goals challenging, so there are a set of scaffolded questions to help guide the process, while also thinking about who they can ask for help from their circle of support! </a:t>
            </a:r>
            <a:endParaRPr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421149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The TYDE curriculum extends beyond animated content to include video snippets featuring self-advocates sharing their lived experiences. Across cohorts, these videos have proven to be a meaningful element—helping youth envision employment as a real and attainable goal. By hearing directly from their peers, participants are exposed to valuable insights, advice, and inspiration.</a:t>
            </a:r>
            <a:endParaRPr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14</a:t>
            </a:fld>
            <a:endParaRPr/>
          </a:p>
        </p:txBody>
      </p:sp>
    </p:spTree>
    <p:extLst>
      <p:ext uri="{BB962C8B-B14F-4D97-AF65-F5344CB8AC3E}">
        <p14:creationId xmlns:p14="http://schemas.microsoft.com/office/powerpoint/2010/main" val="52873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The TYDE curriculum has a strong alignment with the BC Curriculum to support the youth in addressing core competencies, although this was not the framework that guided the design.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For example: </a:t>
            </a:r>
          </a:p>
          <a:p>
            <a:pPr marL="0" lvl="0" indent="0" algn="l" rtl="0">
              <a:lnSpc>
                <a:spcPct val="100000"/>
              </a:lnSpc>
              <a:spcBef>
                <a:spcPts val="0"/>
              </a:spcBef>
              <a:spcAft>
                <a:spcPts val="0"/>
              </a:spcAft>
              <a:buSzPts val="1400"/>
              <a:buNone/>
            </a:pPr>
            <a:r>
              <a:rPr lang="en-US" b="0" dirty="0"/>
              <a:t>Personal and Social Competency</a:t>
            </a:r>
            <a:br>
              <a:rPr lang="en-US" dirty="0"/>
            </a:br>
            <a:r>
              <a:rPr lang="en-US" dirty="0"/>
              <a:t>designed to support self-awareness, identity formation, and social responsibility, while youth identify their strengths, interests in a reflective and collaborative process.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0" dirty="0"/>
              <a:t>Communication Competency – aspects related to self advocacy, disclosure, communication skills/abilities; Plus</a:t>
            </a:r>
            <a:br>
              <a:rPr lang="en-US" dirty="0"/>
            </a:br>
            <a:r>
              <a:rPr lang="en-US" dirty="0"/>
              <a:t>multiple modes of communication, from which youth could select the most relevant way to respond to questions, build their profile, set goals, and engage with their caregiver/ staff.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0" dirty="0"/>
              <a:t>Thinking Competency</a:t>
            </a:r>
            <a:br>
              <a:rPr lang="en-US" dirty="0"/>
            </a:br>
            <a:r>
              <a:rPr lang="en-US" dirty="0"/>
              <a:t>The structure encourages critical and reflective thinking through modules such as goal setting, decision-making, and taking steps that will build upon their current strengths and areas for further development in a work context.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Career-Life Exploration &amp; Development</a:t>
            </a:r>
            <a:br>
              <a:rPr lang="en-US" dirty="0"/>
            </a:br>
            <a:r>
              <a:rPr lang="en-US" dirty="0"/>
              <a:t>Youth explore pathways through interests, and skills identification, and early work experiences (if applicable)—key components of TYDE that align with </a:t>
            </a:r>
            <a:r>
              <a:rPr lang="en-US" i="1" dirty="0"/>
              <a:t>Career-Life Education</a:t>
            </a:r>
            <a:r>
              <a:rPr lang="en-US" dirty="0"/>
              <a:t> (CLE) and </a:t>
            </a:r>
            <a:r>
              <a:rPr lang="en-US" i="1" dirty="0"/>
              <a:t>Career-Life Connections</a:t>
            </a:r>
            <a:r>
              <a:rPr lang="en-US" dirty="0"/>
              <a:t> (CLC).</a:t>
            </a:r>
          </a:p>
          <a:p>
            <a:pPr marL="0" lvl="0" indent="0" algn="l" rtl="0">
              <a:lnSpc>
                <a:spcPct val="100000"/>
              </a:lnSpc>
              <a:spcBef>
                <a:spcPts val="0"/>
              </a:spcBef>
              <a:spcAft>
                <a:spcPts val="0"/>
              </a:spcAft>
              <a:buSzPts val="1400"/>
              <a:buNone/>
            </a:pPr>
            <a:endParaRPr lang="en-US"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15</a:t>
            </a:fld>
            <a:endParaRPr/>
          </a:p>
        </p:txBody>
      </p:sp>
    </p:spTree>
    <p:extLst>
      <p:ext uri="{BB962C8B-B14F-4D97-AF65-F5344CB8AC3E}">
        <p14:creationId xmlns:p14="http://schemas.microsoft.com/office/powerpoint/2010/main" val="43020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Instructional videos are also included to support youth and their support person in building the profile and their circle of support, providing a reference when working with the profile/goals/and circle of support</a:t>
            </a:r>
          </a:p>
          <a:p>
            <a:pPr marL="0" lvl="0" indent="0" algn="l" rtl="0">
              <a:lnSpc>
                <a:spcPct val="100000"/>
              </a:lnSpc>
              <a:spcBef>
                <a:spcPts val="0"/>
              </a:spcBef>
              <a:spcAft>
                <a:spcPts val="0"/>
              </a:spcAft>
              <a:buSzPts val="1400"/>
              <a:buNone/>
            </a:pPr>
            <a:endParaRPr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16</a:t>
            </a:fld>
            <a:endParaRPr/>
          </a:p>
        </p:txBody>
      </p:sp>
    </p:spTree>
    <p:extLst>
      <p:ext uri="{BB962C8B-B14F-4D97-AF65-F5344CB8AC3E}">
        <p14:creationId xmlns:p14="http://schemas.microsoft.com/office/powerpoint/2010/main" val="473575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the end of each unit, there is an opportunity for the youth to reflect on what they have learned in the unit, and to set a goal and make plans to work on in an area that is relevant and meaningful to them. </a:t>
            </a:r>
          </a:p>
          <a:p>
            <a:r>
              <a:rPr lang="en-CA" dirty="0"/>
              <a:t>This process is structured on reflective practice as a key skill to help support youth in thinking about what matters to them, and how they can approach it.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17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446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8B8896C2-F05C-00FD-4D28-FC39BF18A704}"/>
            </a:ext>
          </a:extLst>
        </p:cNvPr>
        <p:cNvGrpSpPr/>
        <p:nvPr/>
      </p:nvGrpSpPr>
      <p:grpSpPr>
        <a:xfrm>
          <a:off x="0" y="0"/>
          <a:ext cx="0" cy="0"/>
          <a:chOff x="0" y="0"/>
          <a:chExt cx="0" cy="0"/>
        </a:xfrm>
      </p:grpSpPr>
      <p:sp>
        <p:nvSpPr>
          <p:cNvPr id="183" name="Google Shape;183;g1066c3f3934_0_40:notes">
            <a:extLst>
              <a:ext uri="{FF2B5EF4-FFF2-40B4-BE49-F238E27FC236}">
                <a16:creationId xmlns:a16="http://schemas.microsoft.com/office/drawing/2014/main" id="{4DB08D85-4468-F397-EF79-8BED1673BD67}"/>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a:extLst>
              <a:ext uri="{FF2B5EF4-FFF2-40B4-BE49-F238E27FC236}">
                <a16:creationId xmlns:a16="http://schemas.microsoft.com/office/drawing/2014/main" id="{3493771C-E3B9-45B0-1A9D-1ACBC4BA108F}"/>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err="1"/>
              <a:t>Leyton</a:t>
            </a:r>
            <a:endParaRPr dirty="0"/>
          </a:p>
        </p:txBody>
      </p:sp>
      <p:sp>
        <p:nvSpPr>
          <p:cNvPr id="185" name="Google Shape;185;g1066c3f3934_0_40:notes">
            <a:extLst>
              <a:ext uri="{FF2B5EF4-FFF2-40B4-BE49-F238E27FC236}">
                <a16:creationId xmlns:a16="http://schemas.microsoft.com/office/drawing/2014/main" id="{24611A75-8F12-B472-70EF-BA8C0FB9A5FA}"/>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18</a:t>
            </a:fld>
            <a:endParaRPr/>
          </a:p>
        </p:txBody>
      </p:sp>
    </p:spTree>
    <p:extLst>
      <p:ext uri="{BB962C8B-B14F-4D97-AF65-F5344CB8AC3E}">
        <p14:creationId xmlns:p14="http://schemas.microsoft.com/office/powerpoint/2010/main" val="258715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Meticulon Assessment Survey (MAS, 2020)</a:t>
            </a:r>
          </a:p>
          <a:p>
            <a:r>
              <a:rPr lang="en-CA" dirty="0"/>
              <a:t>54 participants who completed all aspects of the research / 64 who participated in total but not all did the research component</a:t>
            </a:r>
          </a:p>
          <a:p>
            <a:endParaRPr lang="en-CA"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19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488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I’d also like to acknowledge that we are both meeting with you from Langley, on the </a:t>
            </a:r>
            <a:r>
              <a:rPr lang="en-CA" dirty="0"/>
              <a:t>traditional, unceded territories of the Coast Salish Peoples, specifically the </a:t>
            </a:r>
            <a:r>
              <a:rPr lang="en-CA" dirty="0" err="1"/>
              <a:t>q̓ic̓əy</a:t>
            </a:r>
            <a:r>
              <a:rPr lang="en-CA" dirty="0"/>
              <a:t>̓ (Katzie), </a:t>
            </a:r>
            <a:r>
              <a:rPr lang="en-CA" dirty="0" err="1"/>
              <a:t>q̓ʷɑ:n̓ƛ̓ən</a:t>
            </a:r>
            <a:r>
              <a:rPr lang="en-CA" dirty="0"/>
              <a:t>̓ (Kwantlen), </a:t>
            </a:r>
            <a:r>
              <a:rPr lang="en-CA" dirty="0" err="1"/>
              <a:t>Máthxwi</a:t>
            </a:r>
            <a:r>
              <a:rPr lang="en-CA" dirty="0"/>
              <a:t> (Matsqui), and Se\'mya\'me (Semiahmoo) First Nations</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are a part of a large group led by Dr. Rachelle Hole, Dr. Leyton Schellnert, and Dr. Steven Barnes.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0386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9E43A-3D05-87DD-3B29-18AAFEEB5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28908-9270-9EE5-87DB-B7066B4D8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AE2BB-B4A7-AE05-5FAE-063236AF246E}"/>
              </a:ext>
            </a:extLst>
          </p:cNvPr>
          <p:cNvSpPr>
            <a:spLocks noGrp="1"/>
          </p:cNvSpPr>
          <p:nvPr>
            <p:ph type="body" idx="1"/>
          </p:nvPr>
        </p:nvSpPr>
        <p:spPr/>
        <p:txBody>
          <a:bodyPr/>
          <a:lstStyle/>
          <a:p>
            <a:r>
              <a:rPr lang="en-CA" sz="1600" dirty="0">
                <a:solidFill>
                  <a:schemeClr val="bg1"/>
                </a:solidFill>
              </a:rPr>
              <a:t>4 School Districts</a:t>
            </a:r>
          </a:p>
          <a:p>
            <a:pPr marL="342900" indent="-342900">
              <a:buFontTx/>
              <a:buChar char="-"/>
            </a:pPr>
            <a:r>
              <a:rPr lang="en-CA" sz="1200" dirty="0">
                <a:solidFill>
                  <a:schemeClr val="bg1"/>
                </a:solidFill>
              </a:rPr>
              <a:t>Resource Teachers</a:t>
            </a:r>
          </a:p>
          <a:p>
            <a:pPr marL="342900" indent="-342900">
              <a:buFontTx/>
              <a:buChar char="-"/>
            </a:pPr>
            <a:r>
              <a:rPr lang="en-CA" sz="1200" dirty="0">
                <a:solidFill>
                  <a:schemeClr val="bg1"/>
                </a:solidFill>
              </a:rPr>
              <a:t>Education Assistants</a:t>
            </a:r>
          </a:p>
          <a:p>
            <a:pPr marL="342900" indent="-342900">
              <a:buFontTx/>
              <a:buChar char="-"/>
            </a:pPr>
            <a:r>
              <a:rPr lang="en-CA" sz="1200" dirty="0">
                <a:solidFill>
                  <a:schemeClr val="bg1"/>
                </a:solidFill>
              </a:rPr>
              <a:t>Career Connections teacher</a:t>
            </a:r>
          </a:p>
          <a:p>
            <a:pPr marL="342900" indent="-342900">
              <a:buFontTx/>
              <a:buChar char="-"/>
            </a:pPr>
            <a:r>
              <a:rPr lang="en-CA" sz="1200" dirty="0">
                <a:solidFill>
                  <a:schemeClr val="bg1"/>
                </a:solidFill>
              </a:rPr>
              <a:t>(Parents/Caregivers</a:t>
            </a:r>
            <a:r>
              <a:rPr lang="en-CA" sz="1400" dirty="0">
                <a:solidFill>
                  <a:schemeClr val="bg1"/>
                </a:solidFill>
              </a:rPr>
              <a:t>)</a:t>
            </a:r>
          </a:p>
          <a:p>
            <a:endParaRPr lang="en-CA" dirty="0"/>
          </a:p>
        </p:txBody>
      </p:sp>
      <p:sp>
        <p:nvSpPr>
          <p:cNvPr id="4" name="Slide Number Placeholder 3">
            <a:extLst>
              <a:ext uri="{FF2B5EF4-FFF2-40B4-BE49-F238E27FC236}">
                <a16:creationId xmlns:a16="http://schemas.microsoft.com/office/drawing/2014/main" id="{9FE4823B-8F0B-A7D5-8D27-319D15706F1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6567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8FDC9-337B-7A4D-312C-E9E2C9690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369FC-5ACF-1F81-E1FF-0FF3E1438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F3F50-5EEC-F769-33C6-A88458C9B42C}"/>
              </a:ext>
            </a:extLst>
          </p:cNvPr>
          <p:cNvSpPr>
            <a:spLocks noGrp="1"/>
          </p:cNvSpPr>
          <p:nvPr>
            <p:ph type="body" idx="1"/>
          </p:nvPr>
        </p:nvSpPr>
        <p:spPr/>
        <p:txBody>
          <a:bodyPr/>
          <a:lstStyle/>
          <a:p>
            <a:r>
              <a:rPr lang="en-CA" sz="1600" dirty="0">
                <a:solidFill>
                  <a:schemeClr val="bg1"/>
                </a:solidFill>
              </a:rPr>
              <a:t>4 School Districts</a:t>
            </a:r>
          </a:p>
          <a:p>
            <a:pPr marL="342900" indent="-342900">
              <a:buFontTx/>
              <a:buChar char="-"/>
            </a:pPr>
            <a:r>
              <a:rPr lang="en-CA" sz="1200" dirty="0">
                <a:solidFill>
                  <a:schemeClr val="bg1"/>
                </a:solidFill>
              </a:rPr>
              <a:t>Resource Teachers</a:t>
            </a:r>
          </a:p>
          <a:p>
            <a:pPr marL="342900" indent="-342900">
              <a:buFontTx/>
              <a:buChar char="-"/>
            </a:pPr>
            <a:r>
              <a:rPr lang="en-CA" sz="1200" dirty="0">
                <a:solidFill>
                  <a:schemeClr val="bg1"/>
                </a:solidFill>
              </a:rPr>
              <a:t>Education Assistants</a:t>
            </a:r>
          </a:p>
          <a:p>
            <a:pPr marL="342900" indent="-342900">
              <a:buFontTx/>
              <a:buChar char="-"/>
            </a:pPr>
            <a:r>
              <a:rPr lang="en-CA" sz="1200" dirty="0">
                <a:solidFill>
                  <a:schemeClr val="bg1"/>
                </a:solidFill>
              </a:rPr>
              <a:t>Career Connections teacher</a:t>
            </a:r>
          </a:p>
          <a:p>
            <a:pPr marL="342900" indent="-342900">
              <a:buFontTx/>
              <a:buChar char="-"/>
            </a:pPr>
            <a:r>
              <a:rPr lang="en-CA" sz="1200" dirty="0">
                <a:solidFill>
                  <a:schemeClr val="bg1"/>
                </a:solidFill>
              </a:rPr>
              <a:t>(Parents/Caregivers</a:t>
            </a:r>
            <a:r>
              <a:rPr lang="en-CA" sz="1400" dirty="0">
                <a:solidFill>
                  <a:schemeClr val="bg1"/>
                </a:solidFill>
              </a:rPr>
              <a:t>)</a:t>
            </a:r>
          </a:p>
          <a:p>
            <a:endParaRPr lang="en-CA" dirty="0"/>
          </a:p>
        </p:txBody>
      </p:sp>
      <p:sp>
        <p:nvSpPr>
          <p:cNvPr id="4" name="Slide Number Placeholder 3">
            <a:extLst>
              <a:ext uri="{FF2B5EF4-FFF2-40B4-BE49-F238E27FC236}">
                <a16:creationId xmlns:a16="http://schemas.microsoft.com/office/drawing/2014/main" id="{BA28B31B-B133-B753-069F-047BD3E48F1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182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Employment specialist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9948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err="1"/>
              <a:t>Leyton</a:t>
            </a:r>
            <a:endParaRPr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25</a:t>
            </a:fld>
            <a:endParaRPr/>
          </a:p>
        </p:txBody>
      </p:sp>
    </p:spTree>
    <p:extLst>
      <p:ext uri="{BB962C8B-B14F-4D97-AF65-F5344CB8AC3E}">
        <p14:creationId xmlns:p14="http://schemas.microsoft.com/office/powerpoint/2010/main" val="1593905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LEYTON</a:t>
            </a:r>
            <a:endParaRPr dirty="0"/>
          </a:p>
        </p:txBody>
      </p:sp>
      <p:sp>
        <p:nvSpPr>
          <p:cNvPr id="203" name="Google Shape;203;p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b="0" dirty="0">
                <a:solidFill>
                  <a:srgbClr val="002060"/>
                </a:solidFill>
                <a:latin typeface="Calibri"/>
                <a:ea typeface="Calibri"/>
                <a:cs typeface="Calibri"/>
                <a:sym typeface="Calibri"/>
              </a:rPr>
              <a:t>Scaled down research component built into the resource for those that are interested in continuing to build our knowledge and practices in support youth in their transition to employment! </a:t>
            </a:r>
            <a:endParaRPr b="0"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27</a:t>
            </a:fld>
            <a:endParaRPr/>
          </a:p>
        </p:txBody>
      </p:sp>
    </p:spTree>
    <p:extLst>
      <p:ext uri="{BB962C8B-B14F-4D97-AF65-F5344CB8AC3E}">
        <p14:creationId xmlns:p14="http://schemas.microsoft.com/office/powerpoint/2010/main" val="940834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a:p>
            <a:pPr marL="228600" lvl="0" indent="-191770" algn="l" rtl="0">
              <a:lnSpc>
                <a:spcPct val="80000"/>
              </a:lnSpc>
              <a:spcBef>
                <a:spcPts val="1000"/>
              </a:spcBef>
              <a:spcAft>
                <a:spcPts val="0"/>
              </a:spcAft>
              <a:buClr>
                <a:schemeClr val="dk1"/>
              </a:buClr>
              <a:buSzPts val="1800"/>
              <a:buChar char="•"/>
            </a:pPr>
            <a:r>
              <a:rPr lang="en-CA" sz="1800" dirty="0"/>
              <a:t>Start Early!  </a:t>
            </a:r>
            <a:endParaRPr sz="1800" dirty="0"/>
          </a:p>
          <a:p>
            <a:pPr marL="685800" lvl="1" indent="-213359" algn="l" rtl="0">
              <a:lnSpc>
                <a:spcPct val="80000"/>
              </a:lnSpc>
              <a:spcBef>
                <a:spcPts val="500"/>
              </a:spcBef>
              <a:spcAft>
                <a:spcPts val="0"/>
              </a:spcAft>
              <a:buClr>
                <a:schemeClr val="dk1"/>
              </a:buClr>
              <a:buSzPts val="1800"/>
              <a:buChar char="•"/>
            </a:pPr>
            <a:r>
              <a:rPr lang="en-CA" sz="1800" i="1" dirty="0"/>
              <a:t>Starting early is one of the most important predictors of post-school employment outcomes!</a:t>
            </a:r>
            <a:endParaRPr sz="1800" i="1" dirty="0"/>
          </a:p>
          <a:p>
            <a:pPr marL="685800" lvl="1" indent="-228600" algn="l" rtl="0">
              <a:lnSpc>
                <a:spcPct val="100000"/>
              </a:lnSpc>
              <a:spcBef>
                <a:spcPts val="0"/>
              </a:spcBef>
              <a:spcAft>
                <a:spcPts val="0"/>
              </a:spcAft>
              <a:buClr>
                <a:schemeClr val="dk1"/>
              </a:buClr>
              <a:buSzPts val="1800"/>
              <a:buChar char="•"/>
            </a:pPr>
            <a:r>
              <a:rPr lang="en-CA" sz="1800" dirty="0"/>
              <a:t>Research consistently supports that intervening early when youth are transitioning from school to adult life can translate to positive employment outcomes (</a:t>
            </a:r>
            <a:r>
              <a:rPr lang="en-CA" sz="1800" dirty="0" err="1"/>
              <a:t>Cimera</a:t>
            </a:r>
            <a:r>
              <a:rPr lang="en-CA" sz="1800" dirty="0"/>
              <a:t> et al., 2014; </a:t>
            </a:r>
            <a:r>
              <a:rPr lang="en-CA" sz="1800" dirty="0" err="1"/>
              <a:t>Cimera</a:t>
            </a:r>
            <a:r>
              <a:rPr lang="en-CA" sz="1800" dirty="0"/>
              <a:t> et al., 2013).</a:t>
            </a:r>
            <a:endParaRPr sz="1800" dirty="0"/>
          </a:p>
          <a:p>
            <a:pPr marL="685800" lvl="0" indent="0" algn="l" rtl="0">
              <a:lnSpc>
                <a:spcPct val="100000"/>
              </a:lnSpc>
              <a:spcBef>
                <a:spcPts val="0"/>
              </a:spcBef>
              <a:spcAft>
                <a:spcPts val="0"/>
              </a:spcAft>
              <a:buSzPts val="1400"/>
              <a:buNone/>
            </a:pPr>
            <a:endParaRPr sz="1800" dirty="0"/>
          </a:p>
          <a:p>
            <a:pPr marL="228600" lvl="0" indent="-191770" algn="l" rtl="0">
              <a:lnSpc>
                <a:spcPct val="80000"/>
              </a:lnSpc>
              <a:spcBef>
                <a:spcPts val="1000"/>
              </a:spcBef>
              <a:spcAft>
                <a:spcPts val="0"/>
              </a:spcAft>
              <a:buClr>
                <a:schemeClr val="dk1"/>
              </a:buClr>
              <a:buSzPts val="1800"/>
              <a:buChar char="•"/>
            </a:pPr>
            <a:r>
              <a:rPr lang="en-CA" sz="1800" dirty="0"/>
              <a:t>Experiences of inclusion </a:t>
            </a:r>
            <a:endParaRPr sz="1800" dirty="0"/>
          </a:p>
          <a:p>
            <a:pPr marL="685800" lvl="1" indent="-213359" algn="l" rtl="0">
              <a:lnSpc>
                <a:spcPct val="80000"/>
              </a:lnSpc>
              <a:spcBef>
                <a:spcPts val="500"/>
              </a:spcBef>
              <a:spcAft>
                <a:spcPts val="0"/>
              </a:spcAft>
              <a:buClr>
                <a:schemeClr val="dk1"/>
              </a:buClr>
              <a:buSzPts val="1800"/>
              <a:buChar char="•"/>
            </a:pPr>
            <a:r>
              <a:rPr lang="en-CA" sz="1800" i="1" dirty="0"/>
              <a:t>[e.g., inclusive education; community inclusion]</a:t>
            </a:r>
            <a:endParaRPr sz="1800" i="1" dirty="0"/>
          </a:p>
          <a:p>
            <a:pPr marL="685800" lvl="0" indent="0" algn="l" rtl="0">
              <a:lnSpc>
                <a:spcPct val="80000"/>
              </a:lnSpc>
              <a:spcBef>
                <a:spcPts val="500"/>
              </a:spcBef>
              <a:spcAft>
                <a:spcPts val="0"/>
              </a:spcAft>
              <a:buSzPts val="1400"/>
              <a:buNone/>
            </a:pPr>
            <a:endParaRPr sz="1800" i="1" dirty="0"/>
          </a:p>
          <a:p>
            <a:pPr marL="228600" lvl="0" indent="-191770" algn="l" rtl="0">
              <a:lnSpc>
                <a:spcPct val="80000"/>
              </a:lnSpc>
              <a:spcBef>
                <a:spcPts val="1000"/>
              </a:spcBef>
              <a:spcAft>
                <a:spcPts val="0"/>
              </a:spcAft>
              <a:buClr>
                <a:schemeClr val="dk1"/>
              </a:buClr>
              <a:buSzPts val="1800"/>
              <a:buChar char="•"/>
            </a:pPr>
            <a:r>
              <a:rPr lang="en-CA" sz="1800" dirty="0"/>
              <a:t>Early work experience</a:t>
            </a:r>
            <a:endParaRPr sz="1800" dirty="0"/>
          </a:p>
          <a:p>
            <a:pPr marL="685800" lvl="1" indent="-213359" algn="l" rtl="0">
              <a:lnSpc>
                <a:spcPct val="80000"/>
              </a:lnSpc>
              <a:spcBef>
                <a:spcPts val="500"/>
              </a:spcBef>
              <a:spcAft>
                <a:spcPts val="0"/>
              </a:spcAft>
              <a:buClr>
                <a:schemeClr val="dk1"/>
              </a:buClr>
              <a:buSzPts val="1800"/>
              <a:buChar char="•"/>
            </a:pPr>
            <a:r>
              <a:rPr lang="en-CA" sz="1800" i="1" dirty="0"/>
              <a:t>[e.g., early paid employment, volunteer experience, post-secondary]</a:t>
            </a:r>
            <a:endParaRPr sz="1800" i="1" dirty="0"/>
          </a:p>
          <a:p>
            <a:pPr marL="228600" lvl="0" indent="0" algn="l" rtl="0">
              <a:lnSpc>
                <a:spcPct val="80000"/>
              </a:lnSpc>
              <a:spcBef>
                <a:spcPts val="1000"/>
              </a:spcBef>
              <a:spcAft>
                <a:spcPts val="0"/>
              </a:spcAft>
              <a:buSzPts val="1400"/>
              <a:buNone/>
            </a:pPr>
            <a:endParaRPr sz="1800" i="1" dirty="0"/>
          </a:p>
          <a:p>
            <a:pPr marL="228600" lvl="0" indent="-191770" algn="l" rtl="0">
              <a:lnSpc>
                <a:spcPct val="80000"/>
              </a:lnSpc>
              <a:spcBef>
                <a:spcPts val="1000"/>
              </a:spcBef>
              <a:spcAft>
                <a:spcPts val="0"/>
              </a:spcAft>
              <a:buClr>
                <a:schemeClr val="dk1"/>
              </a:buClr>
              <a:buSzPts val="1800"/>
              <a:buChar char="•"/>
            </a:pPr>
            <a:r>
              <a:rPr lang="en-CA" sz="1800" dirty="0"/>
              <a:t>Enhanced self-determination</a:t>
            </a:r>
            <a:endParaRPr sz="1800" dirty="0"/>
          </a:p>
          <a:p>
            <a:pPr marL="228600" lvl="0" indent="0" algn="l" rtl="0">
              <a:lnSpc>
                <a:spcPct val="80000"/>
              </a:lnSpc>
              <a:spcBef>
                <a:spcPts val="1000"/>
              </a:spcBef>
              <a:spcAft>
                <a:spcPts val="0"/>
              </a:spcAft>
              <a:buSzPts val="1400"/>
              <a:buNone/>
            </a:pPr>
            <a:endParaRPr sz="1800" dirty="0"/>
          </a:p>
          <a:p>
            <a:pPr marL="228600" lvl="0" indent="-191770" algn="l" rtl="0">
              <a:lnSpc>
                <a:spcPct val="80000"/>
              </a:lnSpc>
              <a:spcBef>
                <a:spcPts val="1000"/>
              </a:spcBef>
              <a:spcAft>
                <a:spcPts val="0"/>
              </a:spcAft>
              <a:buClr>
                <a:schemeClr val="dk1"/>
              </a:buClr>
              <a:buSzPts val="1800"/>
              <a:buChar char="•"/>
            </a:pPr>
            <a:r>
              <a:rPr lang="en-CA" sz="1800" dirty="0"/>
              <a:t>The value and importance of parents’ role</a:t>
            </a:r>
            <a:endParaRPr sz="180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67" name="Google Shape;167;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AB1B6252-641D-FD04-0FCD-8DEDE699039A}"/>
            </a:ext>
          </a:extLst>
        </p:cNvPr>
        <p:cNvGrpSpPr/>
        <p:nvPr/>
      </p:nvGrpSpPr>
      <p:grpSpPr>
        <a:xfrm>
          <a:off x="0" y="0"/>
          <a:ext cx="0" cy="0"/>
          <a:chOff x="0" y="0"/>
          <a:chExt cx="0" cy="0"/>
        </a:xfrm>
      </p:grpSpPr>
      <p:sp>
        <p:nvSpPr>
          <p:cNvPr id="194" name="Google Shape;194;p9:notes">
            <a:extLst>
              <a:ext uri="{FF2B5EF4-FFF2-40B4-BE49-F238E27FC236}">
                <a16:creationId xmlns:a16="http://schemas.microsoft.com/office/drawing/2014/main" id="{D354654B-57BF-011C-ACB8-55DCD60B7246}"/>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533400" lvl="1" indent="0" algn="l" rtl="0">
              <a:lnSpc>
                <a:spcPct val="90000"/>
              </a:lnSpc>
              <a:spcBef>
                <a:spcPts val="500"/>
              </a:spcBef>
              <a:spcAft>
                <a:spcPts val="0"/>
              </a:spcAft>
              <a:buClr>
                <a:schemeClr val="dk1"/>
              </a:buClr>
              <a:buSzPts val="1200"/>
              <a:buNone/>
            </a:pPr>
            <a:endParaRPr lang="en-CA" dirty="0"/>
          </a:p>
          <a:p>
            <a:pPr marL="685800" lvl="1" indent="-152400" algn="l" rtl="0">
              <a:lnSpc>
                <a:spcPct val="90000"/>
              </a:lnSpc>
              <a:spcBef>
                <a:spcPts val="500"/>
              </a:spcBef>
              <a:spcAft>
                <a:spcPts val="0"/>
              </a:spcAft>
              <a:buClr>
                <a:schemeClr val="dk1"/>
              </a:buClr>
              <a:buSzPts val="1200"/>
              <a:buChar char="•"/>
            </a:pPr>
            <a:r>
              <a:rPr lang="en-CA" dirty="0"/>
              <a:t>You will learn about your strengths, interests, and strategies to develop personal skills and abilities that will build a foundation for future employment.</a:t>
            </a:r>
            <a:endParaRPr dirty="0"/>
          </a:p>
        </p:txBody>
      </p:sp>
      <p:sp>
        <p:nvSpPr>
          <p:cNvPr id="195" name="Google Shape;195;p9:notes">
            <a:extLst>
              <a:ext uri="{FF2B5EF4-FFF2-40B4-BE49-F238E27FC236}">
                <a16:creationId xmlns:a16="http://schemas.microsoft.com/office/drawing/2014/main" id="{3971B211-1B00-A9B1-48A4-1130D016B75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586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platform is structured around several key components designed to guide and support user engagement, with particular attention to accessibility and relevance (users’ age and experience within the employment process).  Recognizing that youth will be at different stages, we have designed the platform and curriculum to align with those that are 1. not thinking about jobs; 2. those preparing to get a job; and 3) those that are working at a job. </a:t>
            </a: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45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 core activity in the program involves youth creating a personal profile as a foundational step to reflect on who they are and what matters to them most. </a:t>
            </a:r>
            <a:endParaRPr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6</a:t>
            </a:fld>
            <a:endParaRPr/>
          </a:p>
        </p:txBody>
      </p:sp>
    </p:spTree>
    <p:extLst>
      <p:ext uri="{BB962C8B-B14F-4D97-AF65-F5344CB8AC3E}">
        <p14:creationId xmlns:p14="http://schemas.microsoft.com/office/powerpoint/2010/main" val="421451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80584521-2DA2-D466-881B-45A9F586CB2D}"/>
            </a:ext>
          </a:extLst>
        </p:cNvPr>
        <p:cNvGrpSpPr/>
        <p:nvPr/>
      </p:nvGrpSpPr>
      <p:grpSpPr>
        <a:xfrm>
          <a:off x="0" y="0"/>
          <a:ext cx="0" cy="0"/>
          <a:chOff x="0" y="0"/>
          <a:chExt cx="0" cy="0"/>
        </a:xfrm>
      </p:grpSpPr>
      <p:sp>
        <p:nvSpPr>
          <p:cNvPr id="183" name="Google Shape;183;g1066c3f3934_0_40:notes">
            <a:extLst>
              <a:ext uri="{FF2B5EF4-FFF2-40B4-BE49-F238E27FC236}">
                <a16:creationId xmlns:a16="http://schemas.microsoft.com/office/drawing/2014/main" id="{66792EF7-6594-E686-CC39-691864F42205}"/>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a:extLst>
              <a:ext uri="{FF2B5EF4-FFF2-40B4-BE49-F238E27FC236}">
                <a16:creationId xmlns:a16="http://schemas.microsoft.com/office/drawing/2014/main" id="{34E6C358-AF8D-CCD6-AF3A-2335060D3501}"/>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 each question, they have the flexibility to revise or expand their responses as they gain deeper self-awareness while progressing through the modules. This process is supported by staff / caregivers and is guided by a combination of person-centred planning approaches, such as the Discovery. As you’ll note, the key domains focus on preferences, choices, interests, hobbies, best qualities, strengths, and skills.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Youth also have the option of constructing their profiles in multiple response formats, to enhance access and participation, such as selecting attributes from a checklist, typing their reflections, or recording audio responses.</a:t>
            </a:r>
          </a:p>
        </p:txBody>
      </p:sp>
      <p:sp>
        <p:nvSpPr>
          <p:cNvPr id="185" name="Google Shape;185;g1066c3f3934_0_40:notes">
            <a:extLst>
              <a:ext uri="{FF2B5EF4-FFF2-40B4-BE49-F238E27FC236}">
                <a16:creationId xmlns:a16="http://schemas.microsoft.com/office/drawing/2014/main" id="{DE2915DF-F5EF-3D6E-368A-8AFC051A963A}"/>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7</a:t>
            </a:fld>
            <a:endParaRPr/>
          </a:p>
        </p:txBody>
      </p:sp>
    </p:spTree>
    <p:extLst>
      <p:ext uri="{BB962C8B-B14F-4D97-AF65-F5344CB8AC3E}">
        <p14:creationId xmlns:p14="http://schemas.microsoft.com/office/powerpoint/2010/main" val="338778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770446F1-E554-C0C1-F3D7-A793611F82F9}"/>
            </a:ext>
          </a:extLst>
        </p:cNvPr>
        <p:cNvGrpSpPr/>
        <p:nvPr/>
      </p:nvGrpSpPr>
      <p:grpSpPr>
        <a:xfrm>
          <a:off x="0" y="0"/>
          <a:ext cx="0" cy="0"/>
          <a:chOff x="0" y="0"/>
          <a:chExt cx="0" cy="0"/>
        </a:xfrm>
      </p:grpSpPr>
      <p:sp>
        <p:nvSpPr>
          <p:cNvPr id="183" name="Google Shape;183;g1066c3f3934_0_40:notes">
            <a:extLst>
              <a:ext uri="{FF2B5EF4-FFF2-40B4-BE49-F238E27FC236}">
                <a16:creationId xmlns:a16="http://schemas.microsoft.com/office/drawing/2014/main" id="{F4FEDA5A-523C-5C3E-69F7-B8AC1A1D61A5}"/>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a:extLst>
              <a:ext uri="{FF2B5EF4-FFF2-40B4-BE49-F238E27FC236}">
                <a16:creationId xmlns:a16="http://schemas.microsoft.com/office/drawing/2014/main" id="{6B00DB37-466B-620F-D77E-2AEC0468C773}"/>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We know that connections to community is an important part of understanding what’s important to youth and provide clues connections in community. It also provide clues to skills and abilities they already have that can transfer to work contexts.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Hence, the next tool that we’ve embedded is a Circle of Support, which addresses the connections that youth have in their community, and then a second part which helps them to identify who is part of these communities that might be helpful in supporting their goals and aspirations. </a:t>
            </a:r>
          </a:p>
          <a:p>
            <a:pPr marL="0" lvl="0" indent="0" algn="l" rtl="0">
              <a:lnSpc>
                <a:spcPct val="100000"/>
              </a:lnSpc>
              <a:spcBef>
                <a:spcPts val="0"/>
              </a:spcBef>
              <a:spcAft>
                <a:spcPts val="0"/>
              </a:spcAft>
              <a:buSzPts val="1400"/>
              <a:buNone/>
            </a:pPr>
            <a:r>
              <a:rPr lang="en-US" dirty="0"/>
              <a:t>(Note: the differences in youth’s experiences/connections. </a:t>
            </a:r>
            <a:endParaRPr dirty="0"/>
          </a:p>
        </p:txBody>
      </p:sp>
      <p:sp>
        <p:nvSpPr>
          <p:cNvPr id="185" name="Google Shape;185;g1066c3f3934_0_40:notes">
            <a:extLst>
              <a:ext uri="{FF2B5EF4-FFF2-40B4-BE49-F238E27FC236}">
                <a16:creationId xmlns:a16="http://schemas.microsoft.com/office/drawing/2014/main" id="{92400ADD-FA07-F3B9-5625-6BFAC9AE2F94}"/>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8</a:t>
            </a:fld>
            <a:endParaRPr/>
          </a:p>
        </p:txBody>
      </p:sp>
    </p:spTree>
    <p:extLst>
      <p:ext uri="{BB962C8B-B14F-4D97-AF65-F5344CB8AC3E}">
        <p14:creationId xmlns:p14="http://schemas.microsoft.com/office/powerpoint/2010/main" val="317702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c3f3934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066c3f3934_0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85" name="Google Shape;185;g1066c3f3934_0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9</a:t>
            </a:fld>
            <a:endParaRPr/>
          </a:p>
        </p:txBody>
      </p:sp>
    </p:spTree>
    <p:extLst>
      <p:ext uri="{BB962C8B-B14F-4D97-AF65-F5344CB8AC3E}">
        <p14:creationId xmlns:p14="http://schemas.microsoft.com/office/powerpoint/2010/main" val="346978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5183188" y="987425"/>
            <a:ext cx="6172200" cy="4873625"/>
          </a:xfrm>
          <a:prstGeom prst="rect">
            <a:avLst/>
          </a:prstGeom>
          <a:noFill/>
          <a:ln>
            <a:noFill/>
          </a:ln>
        </p:spPr>
      </p:sp>
      <p:sp>
        <p:nvSpPr>
          <p:cNvPr id="72" name="Google Shape;72;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
        <p:cNvGrpSpPr/>
        <p:nvPr/>
      </p:nvGrpSpPr>
      <p:grpSpPr>
        <a:xfrm>
          <a:off x="0" y="0"/>
          <a:ext cx="0" cy="0"/>
          <a:chOff x="0" y="0"/>
          <a:chExt cx="0" cy="0"/>
        </a:xfrm>
      </p:grpSpPr>
      <p:sp>
        <p:nvSpPr>
          <p:cNvPr id="22" name="Google Shape;22;p26"/>
          <p:cNvSpPr txBox="1">
            <a:spLocks noGrp="1"/>
          </p:cNvSpPr>
          <p:nvPr>
            <p:ph type="body" idx="1"/>
          </p:nvPr>
        </p:nvSpPr>
        <p:spPr>
          <a:xfrm>
            <a:off x="609600" y="1752600"/>
            <a:ext cx="10972800" cy="45720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solidFill>
                  <a:schemeClr val="dk1"/>
                </a:solidFill>
              </a:defRPr>
            </a:lvl1pPr>
            <a:lvl2pPr marL="914400" lvl="1" indent="-355600" algn="l">
              <a:lnSpc>
                <a:spcPct val="90000"/>
              </a:lnSpc>
              <a:spcBef>
                <a:spcPts val="500"/>
              </a:spcBef>
              <a:spcAft>
                <a:spcPts val="0"/>
              </a:spcAft>
              <a:buClr>
                <a:schemeClr val="dk1"/>
              </a:buClr>
              <a:buSzPts val="2000"/>
              <a:buChar char="•"/>
              <a:defRPr sz="2000">
                <a:solidFill>
                  <a:schemeClr val="dk1"/>
                </a:solidFill>
              </a:defRPr>
            </a:lvl2pPr>
            <a:lvl3pPr marL="1371600" lvl="2" indent="-355600" algn="l">
              <a:lnSpc>
                <a:spcPct val="90000"/>
              </a:lnSpc>
              <a:spcBef>
                <a:spcPts val="500"/>
              </a:spcBef>
              <a:spcAft>
                <a:spcPts val="0"/>
              </a:spcAft>
              <a:buClr>
                <a:schemeClr val="dk1"/>
              </a:buClr>
              <a:buSzPts val="2000"/>
              <a:buChar char="•"/>
              <a:defRPr sz="2000">
                <a:solidFill>
                  <a:schemeClr val="dk1"/>
                </a:solidFill>
              </a:defRPr>
            </a:lvl3pPr>
            <a:lvl4pPr marL="1828800" lvl="3" indent="-355600" algn="l">
              <a:lnSpc>
                <a:spcPct val="90000"/>
              </a:lnSpc>
              <a:spcBef>
                <a:spcPts val="500"/>
              </a:spcBef>
              <a:spcAft>
                <a:spcPts val="0"/>
              </a:spcAft>
              <a:buClr>
                <a:schemeClr val="dk1"/>
              </a:buClr>
              <a:buSzPts val="2000"/>
              <a:buChar char="•"/>
              <a:defRPr sz="2000">
                <a:solidFill>
                  <a:schemeClr val="dk1"/>
                </a:solidFill>
              </a:defRPr>
            </a:lvl4pPr>
            <a:lvl5pPr marL="2286000" lvl="4" indent="-355600" algn="l">
              <a:lnSpc>
                <a:spcPct val="90000"/>
              </a:lnSpc>
              <a:spcBef>
                <a:spcPts val="500"/>
              </a:spcBef>
              <a:spcAft>
                <a:spcPts val="0"/>
              </a:spcAft>
              <a:buClr>
                <a:schemeClr val="dk1"/>
              </a:buClr>
              <a:buSzPts val="2000"/>
              <a:buChar char="•"/>
              <a:defRPr sz="20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6"/>
          <p:cNvSpPr txBox="1">
            <a:spLocks noGrp="1"/>
          </p:cNvSpPr>
          <p:nvPr>
            <p:ph type="body" idx="2"/>
          </p:nvPr>
        </p:nvSpPr>
        <p:spPr>
          <a:xfrm>
            <a:off x="609600" y="1219201"/>
            <a:ext cx="10972800" cy="424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b="1">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title"/>
          </p:nvPr>
        </p:nvSpPr>
        <p:spPr>
          <a:xfrm>
            <a:off x="609600" y="274638"/>
            <a:ext cx="109728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3F9C35"/>
              </a:buClr>
              <a:buSzPts val="4400"/>
              <a:buFont typeface="Calibri"/>
              <a:buNone/>
              <a:defRPr>
                <a:solidFill>
                  <a:srgbClr val="3F9C3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rachelle.hole@ubc.ca" TargetMode="External"/><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www.mytydeca/" TargetMode="External"/><Relationship Id="rId4" Type="http://schemas.openxmlformats.org/officeDocument/2006/relationships/hyperlink" Target="mailto:leyton.schnellert@ubc.ca"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p:nvPr/>
        </p:nvSpPr>
        <p:spPr>
          <a:xfrm>
            <a:off x="1268277" y="1942462"/>
            <a:ext cx="9655445"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CA" sz="6000" b="1" i="0" u="none" strike="noStrike" cap="none">
                <a:solidFill>
                  <a:schemeClr val="lt1"/>
                </a:solidFill>
                <a:latin typeface="Cambria"/>
                <a:ea typeface="Cambria"/>
                <a:cs typeface="Cambria"/>
                <a:sym typeface="Cambria"/>
              </a:rPr>
              <a:t>Title of Talk </a:t>
            </a:r>
            <a:endParaRPr sz="6000" b="1" i="0" u="none" strike="noStrike" cap="none">
              <a:solidFill>
                <a:schemeClr val="lt1"/>
              </a:solidFill>
              <a:latin typeface="Cambria"/>
              <a:ea typeface="Cambria"/>
              <a:cs typeface="Cambria"/>
              <a:sym typeface="Cambria"/>
            </a:endParaRPr>
          </a:p>
        </p:txBody>
      </p:sp>
      <p:sp>
        <p:nvSpPr>
          <p:cNvPr id="151" name="Google Shape;151;p1"/>
          <p:cNvSpPr txBox="1"/>
          <p:nvPr/>
        </p:nvSpPr>
        <p:spPr>
          <a:xfrm>
            <a:off x="1268277" y="2075376"/>
            <a:ext cx="9785264"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CA" sz="4400" b="1" i="0" u="none" strike="noStrike" cap="none" dirty="0">
                <a:solidFill>
                  <a:srgbClr val="0B2343"/>
                </a:solidFill>
                <a:latin typeface="Gill Sans MT" panose="020B0502020104020203" pitchFamily="34" charset="0"/>
                <a:ea typeface="Cambria"/>
                <a:cs typeface="Cambria"/>
                <a:sym typeface="Cambria"/>
              </a:rPr>
              <a:t>Transitioning Youth with Disabilities and Employment Project: </a:t>
            </a:r>
          </a:p>
          <a:p>
            <a:pPr marL="0" marR="0" lvl="0" indent="0" algn="ctr" rtl="0">
              <a:lnSpc>
                <a:spcPct val="100000"/>
              </a:lnSpc>
              <a:spcBef>
                <a:spcPts val="0"/>
              </a:spcBef>
              <a:spcAft>
                <a:spcPts val="0"/>
              </a:spcAft>
              <a:buClr>
                <a:srgbClr val="000000"/>
              </a:buClr>
              <a:buSzPts val="4000"/>
              <a:buFont typeface="Arial"/>
              <a:buNone/>
            </a:pPr>
            <a:endParaRPr sz="4400" b="0" i="0" u="none" strike="noStrike" cap="none" dirty="0">
              <a:solidFill>
                <a:srgbClr val="000000"/>
              </a:solidFill>
              <a:latin typeface="Abadi" panose="020B0604020104020204" pitchFamily="34" charset="0"/>
              <a:sym typeface="Arial"/>
            </a:endParaRPr>
          </a:p>
          <a:p>
            <a:pPr marL="0" marR="0" lvl="0" indent="0" algn="ctr" rtl="0">
              <a:lnSpc>
                <a:spcPct val="100000"/>
              </a:lnSpc>
              <a:spcBef>
                <a:spcPts val="0"/>
              </a:spcBef>
              <a:spcAft>
                <a:spcPts val="0"/>
              </a:spcAft>
              <a:buClr>
                <a:srgbClr val="000000"/>
              </a:buClr>
              <a:buSzPts val="4000"/>
              <a:buFont typeface="Arial"/>
              <a:buNone/>
            </a:pPr>
            <a:r>
              <a:rPr lang="en-CA" sz="4400" b="1" i="0" u="none" strike="noStrike" cap="none" dirty="0">
                <a:solidFill>
                  <a:srgbClr val="0B2343"/>
                </a:solidFill>
                <a:latin typeface="Abadi" panose="020B0604020104020204" pitchFamily="34" charset="0"/>
                <a:ea typeface="Cambria"/>
                <a:cs typeface="Cambria"/>
                <a:sym typeface="Cambria"/>
              </a:rPr>
              <a:t>The TYDE Project</a:t>
            </a:r>
            <a:endParaRPr sz="4400" b="0" i="0" u="none" strike="noStrike" cap="none" dirty="0">
              <a:solidFill>
                <a:srgbClr val="000000"/>
              </a:solidFill>
              <a:latin typeface="Abadi" panose="020B0604020104020204" pitchFamily="34" charset="0"/>
              <a:sym typeface="Arial"/>
            </a:endParaRPr>
          </a:p>
        </p:txBody>
      </p:sp>
      <p:pic>
        <p:nvPicPr>
          <p:cNvPr id="152" name="Google Shape;152;p1"/>
          <p:cNvPicPr preferRelativeResize="0"/>
          <p:nvPr/>
        </p:nvPicPr>
        <p:blipFill rotWithShape="1">
          <a:blip r:embed="rId3">
            <a:alphaModFix/>
          </a:blip>
          <a:srcRect/>
          <a:stretch/>
        </p:blipFill>
        <p:spPr>
          <a:xfrm>
            <a:off x="469079" y="2928645"/>
            <a:ext cx="2054430" cy="1942462"/>
          </a:xfrm>
          <a:prstGeom prst="rect">
            <a:avLst/>
          </a:prstGeom>
          <a:noFill/>
          <a:ln>
            <a:noFill/>
          </a:ln>
        </p:spPr>
      </p:pic>
      <p:pic>
        <p:nvPicPr>
          <p:cNvPr id="153" name="Google Shape;153;p1"/>
          <p:cNvPicPr preferRelativeResize="0"/>
          <p:nvPr/>
        </p:nvPicPr>
        <p:blipFill rotWithShape="1">
          <a:blip r:embed="rId4">
            <a:alphaModFix/>
          </a:blip>
          <a:srcRect/>
          <a:stretch/>
        </p:blipFill>
        <p:spPr>
          <a:xfrm>
            <a:off x="266700" y="238885"/>
            <a:ext cx="6031807" cy="894952"/>
          </a:xfrm>
          <a:prstGeom prst="rect">
            <a:avLst/>
          </a:prstGeom>
          <a:noFill/>
          <a:ln>
            <a:noFill/>
          </a:ln>
        </p:spPr>
      </p:pic>
      <p:cxnSp>
        <p:nvCxnSpPr>
          <p:cNvPr id="2" name="Google Shape;188;g1066c3f3934_0_40">
            <a:extLst>
              <a:ext uri="{FF2B5EF4-FFF2-40B4-BE49-F238E27FC236}">
                <a16:creationId xmlns:a16="http://schemas.microsoft.com/office/drawing/2014/main" id="{74D7748F-0C44-8B0C-CAD6-82FC5DE5BF73}"/>
              </a:ext>
            </a:extLst>
          </p:cNvPr>
          <p:cNvCxnSpPr>
            <a:cxnSpLocks/>
          </p:cNvCxnSpPr>
          <p:nvPr/>
        </p:nvCxnSpPr>
        <p:spPr>
          <a:xfrm>
            <a:off x="0" y="1469414"/>
            <a:ext cx="8991600" cy="0"/>
          </a:xfrm>
          <a:prstGeom prst="straightConnector1">
            <a:avLst/>
          </a:prstGeom>
          <a:noFill/>
          <a:ln w="66675" cap="flat" cmpd="sng">
            <a:solidFill>
              <a:srgbClr val="0B2343"/>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724359CA-6575-2AE6-0E0E-94F709DA2F2F}"/>
            </a:ext>
          </a:extLst>
        </p:cNvPr>
        <p:cNvGrpSpPr/>
        <p:nvPr/>
      </p:nvGrpSpPr>
      <p:grpSpPr>
        <a:xfrm>
          <a:off x="0" y="0"/>
          <a:ext cx="0" cy="0"/>
          <a:chOff x="0" y="0"/>
          <a:chExt cx="0" cy="0"/>
        </a:xfrm>
      </p:grpSpPr>
      <p:sp>
        <p:nvSpPr>
          <p:cNvPr id="187" name="Google Shape;187;g1066c3f3934_0_40">
            <a:extLst>
              <a:ext uri="{FF2B5EF4-FFF2-40B4-BE49-F238E27FC236}">
                <a16:creationId xmlns:a16="http://schemas.microsoft.com/office/drawing/2014/main" id="{B57FA646-FCFF-9289-D900-5954CA65E795}"/>
              </a:ext>
            </a:extLst>
          </p:cNvPr>
          <p:cNvSpPr txBox="1"/>
          <p:nvPr/>
        </p:nvSpPr>
        <p:spPr>
          <a:xfrm>
            <a:off x="0" y="94525"/>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800" b="1" dirty="0">
                <a:solidFill>
                  <a:srgbClr val="0B2343"/>
                </a:solidFill>
                <a:latin typeface="Abadi" panose="020B0604020104020204" pitchFamily="34" charset="0"/>
                <a:ea typeface="Cambria"/>
                <a:cs typeface="Cambria"/>
                <a:sym typeface="Cambria"/>
              </a:rPr>
              <a:t>TYDE Circle of Support: Circle View</a:t>
            </a:r>
            <a:endParaRPr sz="4800" b="0" i="0" u="none" strike="noStrike" cap="none" dirty="0">
              <a:solidFill>
                <a:srgbClr val="000000"/>
              </a:solidFill>
              <a:latin typeface="Abadi" panose="020B0604020104020204" pitchFamily="34" charset="0"/>
              <a:sym typeface="Arial"/>
            </a:endParaRPr>
          </a:p>
        </p:txBody>
      </p:sp>
      <p:pic>
        <p:nvPicPr>
          <p:cNvPr id="190" name="Google Shape;190;g1066c3f3934_0_40">
            <a:extLst>
              <a:ext uri="{FF2B5EF4-FFF2-40B4-BE49-F238E27FC236}">
                <a16:creationId xmlns:a16="http://schemas.microsoft.com/office/drawing/2014/main" id="{61C58AD6-BE9D-92E3-B15E-6B8B34F8A0F7}"/>
              </a:ext>
            </a:extLst>
          </p:cNvPr>
          <p:cNvPicPr preferRelativeResize="0"/>
          <p:nvPr/>
        </p:nvPicPr>
        <p:blipFill rotWithShape="1">
          <a:blip r:embed="rId3">
            <a:alphaModFix/>
          </a:blip>
          <a:srcRect/>
          <a:stretch/>
        </p:blipFill>
        <p:spPr>
          <a:xfrm>
            <a:off x="10573530" y="82124"/>
            <a:ext cx="1457070" cy="1371719"/>
          </a:xfrm>
          <a:prstGeom prst="rect">
            <a:avLst/>
          </a:prstGeom>
          <a:noFill/>
          <a:ln>
            <a:noFill/>
          </a:ln>
        </p:spPr>
      </p:pic>
      <p:pic>
        <p:nvPicPr>
          <p:cNvPr id="191" name="Google Shape;191;g1066c3f3934_0_40">
            <a:extLst>
              <a:ext uri="{FF2B5EF4-FFF2-40B4-BE49-F238E27FC236}">
                <a16:creationId xmlns:a16="http://schemas.microsoft.com/office/drawing/2014/main" id="{86DC279D-6D84-2E75-054F-33016924A215}"/>
              </a:ext>
            </a:extLst>
          </p:cNvPr>
          <p:cNvPicPr preferRelativeResize="0"/>
          <p:nvPr/>
        </p:nvPicPr>
        <p:blipFill rotWithShape="1">
          <a:blip r:embed="rId4">
            <a:alphaModFix/>
          </a:blip>
          <a:srcRect/>
          <a:stretch/>
        </p:blipFill>
        <p:spPr>
          <a:xfrm>
            <a:off x="6133802" y="5868523"/>
            <a:ext cx="6031809" cy="894952"/>
          </a:xfrm>
          <a:prstGeom prst="rect">
            <a:avLst/>
          </a:prstGeom>
          <a:noFill/>
          <a:ln>
            <a:noFill/>
          </a:ln>
        </p:spPr>
      </p:pic>
      <p:pic>
        <p:nvPicPr>
          <p:cNvPr id="2" name="Picture 1">
            <a:extLst>
              <a:ext uri="{FF2B5EF4-FFF2-40B4-BE49-F238E27FC236}">
                <a16:creationId xmlns:a16="http://schemas.microsoft.com/office/drawing/2014/main" id="{CC03E0ED-67DA-7208-B792-4293111987DD}"/>
              </a:ext>
            </a:extLst>
          </p:cNvPr>
          <p:cNvPicPr>
            <a:picLocks noChangeAspect="1"/>
          </p:cNvPicPr>
          <p:nvPr/>
        </p:nvPicPr>
        <p:blipFill>
          <a:blip r:embed="rId5"/>
          <a:srcRect/>
          <a:stretch/>
        </p:blipFill>
        <p:spPr>
          <a:xfrm>
            <a:off x="2579912" y="1444889"/>
            <a:ext cx="5930411" cy="3820463"/>
          </a:xfrm>
          <a:prstGeom prst="rect">
            <a:avLst/>
          </a:prstGeom>
        </p:spPr>
      </p:pic>
      <p:cxnSp>
        <p:nvCxnSpPr>
          <p:cNvPr id="4" name="Google Shape;188;g1066c3f3934_0_40">
            <a:extLst>
              <a:ext uri="{FF2B5EF4-FFF2-40B4-BE49-F238E27FC236}">
                <a16:creationId xmlns:a16="http://schemas.microsoft.com/office/drawing/2014/main" id="{3ADC9033-80F8-CB3B-7192-CED6628D39F8}"/>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
        <p:nvSpPr>
          <p:cNvPr id="5" name="TextBox 4">
            <a:extLst>
              <a:ext uri="{FF2B5EF4-FFF2-40B4-BE49-F238E27FC236}">
                <a16:creationId xmlns:a16="http://schemas.microsoft.com/office/drawing/2014/main" id="{9C4ABC0F-BC00-DA2A-02B0-53CA5B4AC118}"/>
              </a:ext>
            </a:extLst>
          </p:cNvPr>
          <p:cNvSpPr txBox="1"/>
          <p:nvPr/>
        </p:nvSpPr>
        <p:spPr>
          <a:xfrm>
            <a:off x="4747462" y="5198630"/>
            <a:ext cx="1595309" cy="307777"/>
          </a:xfrm>
          <a:prstGeom prst="rect">
            <a:avLst/>
          </a:prstGeom>
          <a:noFill/>
        </p:spPr>
        <p:txBody>
          <a:bodyPr wrap="none" rtlCol="0">
            <a:spAutoFit/>
          </a:bodyPr>
          <a:lstStyle/>
          <a:p>
            <a:r>
              <a:rPr lang="en-US" b="1" dirty="0"/>
              <a:t>My relationships</a:t>
            </a:r>
            <a:endParaRPr lang="en-CA" b="1" dirty="0"/>
          </a:p>
        </p:txBody>
      </p:sp>
      <p:sp>
        <p:nvSpPr>
          <p:cNvPr id="7" name="Rectangle 6">
            <a:extLst>
              <a:ext uri="{FF2B5EF4-FFF2-40B4-BE49-F238E27FC236}">
                <a16:creationId xmlns:a16="http://schemas.microsoft.com/office/drawing/2014/main" id="{3B0287E1-1984-248E-A045-7F7B09801625}"/>
              </a:ext>
            </a:extLst>
          </p:cNvPr>
          <p:cNvSpPr/>
          <p:nvPr/>
        </p:nvSpPr>
        <p:spPr>
          <a:xfrm>
            <a:off x="6133802" y="1351593"/>
            <a:ext cx="686393" cy="482110"/>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8" name="Rectangle 7">
            <a:extLst>
              <a:ext uri="{FF2B5EF4-FFF2-40B4-BE49-F238E27FC236}">
                <a16:creationId xmlns:a16="http://schemas.microsoft.com/office/drawing/2014/main" id="{08C38109-6818-017F-BEF0-737741E283CE}"/>
              </a:ext>
            </a:extLst>
          </p:cNvPr>
          <p:cNvSpPr/>
          <p:nvPr/>
        </p:nvSpPr>
        <p:spPr>
          <a:xfrm>
            <a:off x="2588445" y="1833703"/>
            <a:ext cx="979714" cy="870630"/>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37528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2334DA40-689B-BDD7-3FAD-422C92326963}"/>
            </a:ext>
          </a:extLst>
        </p:cNvPr>
        <p:cNvGrpSpPr/>
        <p:nvPr/>
      </p:nvGrpSpPr>
      <p:grpSpPr>
        <a:xfrm>
          <a:off x="0" y="0"/>
          <a:ext cx="0" cy="0"/>
          <a:chOff x="0" y="0"/>
          <a:chExt cx="0" cy="0"/>
        </a:xfrm>
      </p:grpSpPr>
      <p:sp>
        <p:nvSpPr>
          <p:cNvPr id="187" name="Google Shape;187;g1066c3f3934_0_40">
            <a:extLst>
              <a:ext uri="{FF2B5EF4-FFF2-40B4-BE49-F238E27FC236}">
                <a16:creationId xmlns:a16="http://schemas.microsoft.com/office/drawing/2014/main" id="{C1A3868B-C3EF-7945-146F-DB4160E0D680}"/>
              </a:ext>
            </a:extLst>
          </p:cNvPr>
          <p:cNvSpPr txBox="1"/>
          <p:nvPr/>
        </p:nvSpPr>
        <p:spPr>
          <a:xfrm>
            <a:off x="0" y="94525"/>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800" b="1" dirty="0">
                <a:solidFill>
                  <a:srgbClr val="0B2343"/>
                </a:solidFill>
                <a:latin typeface="Abadi" panose="020B0604020104020204" pitchFamily="34" charset="0"/>
                <a:ea typeface="Cambria"/>
                <a:cs typeface="Cambria"/>
                <a:sym typeface="Cambria"/>
              </a:rPr>
              <a:t>TYDE Circle of Support: Circle View</a:t>
            </a:r>
            <a:endParaRPr sz="4800" b="0" i="0" u="none" strike="noStrike" cap="none" dirty="0">
              <a:solidFill>
                <a:srgbClr val="000000"/>
              </a:solidFill>
              <a:latin typeface="Abadi" panose="020B0604020104020204" pitchFamily="34" charset="0"/>
              <a:sym typeface="Arial"/>
            </a:endParaRPr>
          </a:p>
        </p:txBody>
      </p:sp>
      <p:pic>
        <p:nvPicPr>
          <p:cNvPr id="190" name="Google Shape;190;g1066c3f3934_0_40">
            <a:extLst>
              <a:ext uri="{FF2B5EF4-FFF2-40B4-BE49-F238E27FC236}">
                <a16:creationId xmlns:a16="http://schemas.microsoft.com/office/drawing/2014/main" id="{0CCE5FB0-FC37-85D9-2C32-F297E8791821}"/>
              </a:ext>
            </a:extLst>
          </p:cNvPr>
          <p:cNvPicPr preferRelativeResize="0"/>
          <p:nvPr/>
        </p:nvPicPr>
        <p:blipFill rotWithShape="1">
          <a:blip r:embed="rId3">
            <a:alphaModFix/>
          </a:blip>
          <a:srcRect/>
          <a:stretch/>
        </p:blipFill>
        <p:spPr>
          <a:xfrm>
            <a:off x="10573530" y="82124"/>
            <a:ext cx="1457070" cy="1371719"/>
          </a:xfrm>
          <a:prstGeom prst="rect">
            <a:avLst/>
          </a:prstGeom>
          <a:noFill/>
          <a:ln>
            <a:noFill/>
          </a:ln>
        </p:spPr>
      </p:pic>
      <p:pic>
        <p:nvPicPr>
          <p:cNvPr id="191" name="Google Shape;191;g1066c3f3934_0_40">
            <a:extLst>
              <a:ext uri="{FF2B5EF4-FFF2-40B4-BE49-F238E27FC236}">
                <a16:creationId xmlns:a16="http://schemas.microsoft.com/office/drawing/2014/main" id="{0D393D23-D807-0A10-7C5C-60461B13A657}"/>
              </a:ext>
            </a:extLst>
          </p:cNvPr>
          <p:cNvPicPr preferRelativeResize="0"/>
          <p:nvPr/>
        </p:nvPicPr>
        <p:blipFill rotWithShape="1">
          <a:blip r:embed="rId4">
            <a:alphaModFix/>
          </a:blip>
          <a:srcRect/>
          <a:stretch/>
        </p:blipFill>
        <p:spPr>
          <a:xfrm>
            <a:off x="5688340" y="5880924"/>
            <a:ext cx="6031809" cy="894952"/>
          </a:xfrm>
          <a:prstGeom prst="rect">
            <a:avLst/>
          </a:prstGeom>
          <a:noFill/>
          <a:ln>
            <a:noFill/>
          </a:ln>
        </p:spPr>
      </p:pic>
      <p:pic>
        <p:nvPicPr>
          <p:cNvPr id="3" name="Picture 2">
            <a:extLst>
              <a:ext uri="{FF2B5EF4-FFF2-40B4-BE49-F238E27FC236}">
                <a16:creationId xmlns:a16="http://schemas.microsoft.com/office/drawing/2014/main" id="{3182A5DE-5024-7FC6-D3D1-40051F825A1B}"/>
              </a:ext>
            </a:extLst>
          </p:cNvPr>
          <p:cNvPicPr>
            <a:picLocks noChangeAspect="1"/>
          </p:cNvPicPr>
          <p:nvPr/>
        </p:nvPicPr>
        <p:blipFill>
          <a:blip r:embed="rId5"/>
          <a:srcRect r="10333"/>
          <a:stretch/>
        </p:blipFill>
        <p:spPr>
          <a:xfrm>
            <a:off x="1587268" y="1303981"/>
            <a:ext cx="7654704" cy="4117678"/>
          </a:xfrm>
          <a:prstGeom prst="rect">
            <a:avLst/>
          </a:prstGeom>
        </p:spPr>
      </p:pic>
      <p:cxnSp>
        <p:nvCxnSpPr>
          <p:cNvPr id="4" name="Google Shape;188;g1066c3f3934_0_40">
            <a:extLst>
              <a:ext uri="{FF2B5EF4-FFF2-40B4-BE49-F238E27FC236}">
                <a16:creationId xmlns:a16="http://schemas.microsoft.com/office/drawing/2014/main" id="{6A4833A7-D665-65D2-0982-724819FAFAE8}"/>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
        <p:nvSpPr>
          <p:cNvPr id="6" name="TextBox 5">
            <a:extLst>
              <a:ext uri="{FF2B5EF4-FFF2-40B4-BE49-F238E27FC236}">
                <a16:creationId xmlns:a16="http://schemas.microsoft.com/office/drawing/2014/main" id="{3A3B13F7-2C6A-83B5-7404-572A12E3E3B7}"/>
              </a:ext>
            </a:extLst>
          </p:cNvPr>
          <p:cNvSpPr txBox="1"/>
          <p:nvPr/>
        </p:nvSpPr>
        <p:spPr>
          <a:xfrm>
            <a:off x="4820099" y="5497403"/>
            <a:ext cx="2231701" cy="307777"/>
          </a:xfrm>
          <a:prstGeom prst="rect">
            <a:avLst/>
          </a:prstGeom>
          <a:noFill/>
        </p:spPr>
        <p:txBody>
          <a:bodyPr wrap="none" rtlCol="0">
            <a:spAutoFit/>
          </a:bodyPr>
          <a:lstStyle/>
          <a:p>
            <a:r>
              <a:rPr lang="en-US" b="1" dirty="0"/>
              <a:t>Rachelle’s relationships</a:t>
            </a:r>
            <a:endParaRPr lang="en-CA" b="1" dirty="0"/>
          </a:p>
        </p:txBody>
      </p:sp>
    </p:spTree>
    <p:extLst>
      <p:ext uri="{BB962C8B-B14F-4D97-AF65-F5344CB8AC3E}">
        <p14:creationId xmlns:p14="http://schemas.microsoft.com/office/powerpoint/2010/main" val="341199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0" y="94525"/>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400" b="1" dirty="0">
                <a:solidFill>
                  <a:srgbClr val="0B2343"/>
                </a:solidFill>
                <a:latin typeface="Abadi" panose="020B0604020104020204" pitchFamily="34" charset="0"/>
                <a:ea typeface="Cambria"/>
                <a:cs typeface="Cambria"/>
                <a:sym typeface="Cambria"/>
              </a:rPr>
              <a:t>TYDE Content Video:</a:t>
            </a:r>
            <a:endParaRPr sz="4400" b="0" i="0" u="none" strike="noStrike" cap="none" dirty="0">
              <a:solidFill>
                <a:srgbClr val="000000"/>
              </a:solidFill>
              <a:latin typeface="Abadi" panose="020B0604020104020204" pitchFamily="34" charset="0"/>
              <a:sym typeface="Arial"/>
            </a:endParaRPr>
          </a:p>
        </p:txBody>
      </p:sp>
      <p:sp>
        <p:nvSpPr>
          <p:cNvPr id="189" name="Google Shape;189;g1066c3f3934_0_40"/>
          <p:cNvSpPr txBox="1"/>
          <p:nvPr/>
        </p:nvSpPr>
        <p:spPr>
          <a:xfrm>
            <a:off x="597359" y="1434753"/>
            <a:ext cx="6152100" cy="48936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g1066c3f3934_0_40"/>
          <p:cNvPicPr preferRelativeResize="0"/>
          <p:nvPr/>
        </p:nvPicPr>
        <p:blipFill rotWithShape="1">
          <a:blip r:embed="rId3">
            <a:alphaModFix/>
          </a:blip>
          <a:srcRect/>
          <a:stretch/>
        </p:blipFill>
        <p:spPr>
          <a:xfrm>
            <a:off x="10573530" y="94525"/>
            <a:ext cx="1457070" cy="1371719"/>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5688340" y="5880924"/>
            <a:ext cx="6031809" cy="894952"/>
          </a:xfrm>
          <a:prstGeom prst="rect">
            <a:avLst/>
          </a:prstGeom>
          <a:noFill/>
          <a:ln>
            <a:noFill/>
          </a:ln>
        </p:spPr>
      </p:pic>
      <p:pic>
        <p:nvPicPr>
          <p:cNvPr id="2" name="Picture 1">
            <a:extLst>
              <a:ext uri="{FF2B5EF4-FFF2-40B4-BE49-F238E27FC236}">
                <a16:creationId xmlns:a16="http://schemas.microsoft.com/office/drawing/2014/main" id="{A43CE1D5-E47A-4CA3-90AD-381400C78342}"/>
              </a:ext>
            </a:extLst>
          </p:cNvPr>
          <p:cNvPicPr>
            <a:picLocks noChangeAspect="1"/>
          </p:cNvPicPr>
          <p:nvPr/>
        </p:nvPicPr>
        <p:blipFill>
          <a:blip r:embed="rId5"/>
          <a:srcRect l="1242" r="1253"/>
          <a:stretch/>
        </p:blipFill>
        <p:spPr>
          <a:xfrm>
            <a:off x="4746172" y="2125846"/>
            <a:ext cx="5499536" cy="3156631"/>
          </a:xfrm>
          <a:prstGeom prst="rect">
            <a:avLst/>
          </a:prstGeom>
        </p:spPr>
      </p:pic>
      <p:cxnSp>
        <p:nvCxnSpPr>
          <p:cNvPr id="3" name="Google Shape;188;g1066c3f3934_0_40">
            <a:extLst>
              <a:ext uri="{FF2B5EF4-FFF2-40B4-BE49-F238E27FC236}">
                <a16:creationId xmlns:a16="http://schemas.microsoft.com/office/drawing/2014/main" id="{9756C9F6-72FB-4921-7F35-2B9A5E07A081}"/>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pic>
        <p:nvPicPr>
          <p:cNvPr id="4" name="Google Shape;192;g1066c3f3934_0_40">
            <a:extLst>
              <a:ext uri="{FF2B5EF4-FFF2-40B4-BE49-F238E27FC236}">
                <a16:creationId xmlns:a16="http://schemas.microsoft.com/office/drawing/2014/main" id="{209D78ED-A632-18E6-56FA-769184BE52A1}"/>
              </a:ext>
            </a:extLst>
          </p:cNvPr>
          <p:cNvPicPr preferRelativeResize="0">
            <a:picLocks noChangeAspect="1"/>
          </p:cNvPicPr>
          <p:nvPr/>
        </p:nvPicPr>
        <p:blipFill>
          <a:blip r:embed="rId6"/>
          <a:srcRect l="-678" t="-202" r="-89" b="9616"/>
          <a:stretch/>
        </p:blipFill>
        <p:spPr>
          <a:xfrm>
            <a:off x="1125213" y="1434614"/>
            <a:ext cx="2548196" cy="4245002"/>
          </a:xfrm>
          <a:prstGeom prst="rect">
            <a:avLst/>
          </a:prstGeom>
          <a:noFill/>
        </p:spPr>
      </p:pic>
    </p:spTree>
    <p:extLst>
      <p:ext uri="{BB962C8B-B14F-4D97-AF65-F5344CB8AC3E}">
        <p14:creationId xmlns:p14="http://schemas.microsoft.com/office/powerpoint/2010/main" val="382450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0" y="94525"/>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400" b="1" dirty="0">
                <a:solidFill>
                  <a:srgbClr val="0B2343"/>
                </a:solidFill>
                <a:latin typeface="Abadi" panose="020B0604020104020204" pitchFamily="34" charset="0"/>
                <a:ea typeface="Cambria"/>
                <a:cs typeface="Cambria"/>
                <a:sym typeface="Cambria"/>
              </a:rPr>
              <a:t>TYDE Goal Setting</a:t>
            </a:r>
            <a:endParaRPr sz="4400" b="0" i="0" u="none" strike="noStrike" cap="none" dirty="0">
              <a:solidFill>
                <a:srgbClr val="000000"/>
              </a:solidFill>
              <a:latin typeface="Abadi" panose="020B0604020104020204" pitchFamily="34" charset="0"/>
              <a:sym typeface="Arial"/>
            </a:endParaRPr>
          </a:p>
        </p:txBody>
      </p:sp>
      <p:sp>
        <p:nvSpPr>
          <p:cNvPr id="189" name="Google Shape;189;g1066c3f3934_0_40"/>
          <p:cNvSpPr txBox="1"/>
          <p:nvPr/>
        </p:nvSpPr>
        <p:spPr>
          <a:xfrm>
            <a:off x="597359" y="1434753"/>
            <a:ext cx="6152100" cy="48936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g1066c3f3934_0_40"/>
          <p:cNvPicPr preferRelativeResize="0"/>
          <p:nvPr/>
        </p:nvPicPr>
        <p:blipFill rotWithShape="1">
          <a:blip r:embed="rId3">
            <a:alphaModFix/>
          </a:blip>
          <a:srcRect/>
          <a:stretch/>
        </p:blipFill>
        <p:spPr>
          <a:xfrm>
            <a:off x="10573530" y="94525"/>
            <a:ext cx="1457070" cy="1371719"/>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5688340" y="5880924"/>
            <a:ext cx="6031809" cy="894952"/>
          </a:xfrm>
          <a:prstGeom prst="rect">
            <a:avLst/>
          </a:prstGeom>
          <a:noFill/>
          <a:ln>
            <a:noFill/>
          </a:ln>
        </p:spPr>
      </p:pic>
      <p:pic>
        <p:nvPicPr>
          <p:cNvPr id="2" name="Picture 1">
            <a:extLst>
              <a:ext uri="{FF2B5EF4-FFF2-40B4-BE49-F238E27FC236}">
                <a16:creationId xmlns:a16="http://schemas.microsoft.com/office/drawing/2014/main" id="{CEB1708D-D40B-4669-A935-FBE10ACE79A4}"/>
              </a:ext>
            </a:extLst>
          </p:cNvPr>
          <p:cNvPicPr>
            <a:picLocks noChangeAspect="1"/>
          </p:cNvPicPr>
          <p:nvPr/>
        </p:nvPicPr>
        <p:blipFill>
          <a:blip r:embed="rId5"/>
          <a:srcRect t="1043"/>
          <a:stretch/>
        </p:blipFill>
        <p:spPr>
          <a:xfrm>
            <a:off x="2429378" y="1404318"/>
            <a:ext cx="6517923" cy="4204385"/>
          </a:xfrm>
          <a:prstGeom prst="rect">
            <a:avLst/>
          </a:prstGeom>
        </p:spPr>
      </p:pic>
      <p:cxnSp>
        <p:nvCxnSpPr>
          <p:cNvPr id="3" name="Google Shape;188;g1066c3f3934_0_40">
            <a:extLst>
              <a:ext uri="{FF2B5EF4-FFF2-40B4-BE49-F238E27FC236}">
                <a16:creationId xmlns:a16="http://schemas.microsoft.com/office/drawing/2014/main" id="{48D70293-8CEB-AE74-D7F9-2FB65E93E30A}"/>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
        <p:nvSpPr>
          <p:cNvPr id="4" name="Rectangle 3">
            <a:extLst>
              <a:ext uri="{FF2B5EF4-FFF2-40B4-BE49-F238E27FC236}">
                <a16:creationId xmlns:a16="http://schemas.microsoft.com/office/drawing/2014/main" id="{B1566443-E5EF-594B-2F52-44175954513E}"/>
              </a:ext>
            </a:extLst>
          </p:cNvPr>
          <p:cNvSpPr/>
          <p:nvPr/>
        </p:nvSpPr>
        <p:spPr>
          <a:xfrm>
            <a:off x="6096000" y="1382407"/>
            <a:ext cx="686393" cy="482110"/>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5" name="Rectangle 4">
            <a:extLst>
              <a:ext uri="{FF2B5EF4-FFF2-40B4-BE49-F238E27FC236}">
                <a16:creationId xmlns:a16="http://schemas.microsoft.com/office/drawing/2014/main" id="{5D592516-47E5-7DF8-A0E2-8950E001B884}"/>
              </a:ext>
            </a:extLst>
          </p:cNvPr>
          <p:cNvSpPr/>
          <p:nvPr/>
        </p:nvSpPr>
        <p:spPr>
          <a:xfrm>
            <a:off x="2188030" y="2478066"/>
            <a:ext cx="2024742" cy="2627333"/>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73176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0" y="94525"/>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800" b="1" dirty="0">
                <a:solidFill>
                  <a:srgbClr val="0B2343"/>
                </a:solidFill>
                <a:latin typeface="Abadi" panose="020B0604020104020204" pitchFamily="34" charset="0"/>
                <a:ea typeface="Cambria"/>
                <a:cs typeface="Cambria"/>
                <a:sym typeface="Cambria"/>
              </a:rPr>
              <a:t>Videos with Self Advocates</a:t>
            </a:r>
            <a:endParaRPr sz="4800" b="0" i="0" u="none" strike="noStrike" cap="none" dirty="0">
              <a:solidFill>
                <a:srgbClr val="000000"/>
              </a:solidFill>
              <a:latin typeface="Abadi" panose="020B0604020104020204" pitchFamily="34" charset="0"/>
              <a:sym typeface="Arial"/>
            </a:endParaRPr>
          </a:p>
        </p:txBody>
      </p:sp>
      <p:sp>
        <p:nvSpPr>
          <p:cNvPr id="189" name="Google Shape;189;g1066c3f3934_0_40"/>
          <p:cNvSpPr txBox="1"/>
          <p:nvPr/>
        </p:nvSpPr>
        <p:spPr>
          <a:xfrm>
            <a:off x="597359" y="1434753"/>
            <a:ext cx="6152100" cy="48936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g1066c3f3934_0_40"/>
          <p:cNvPicPr preferRelativeResize="0"/>
          <p:nvPr/>
        </p:nvPicPr>
        <p:blipFill rotWithShape="1">
          <a:blip r:embed="rId3">
            <a:alphaModFix/>
          </a:blip>
          <a:srcRect/>
          <a:stretch/>
        </p:blipFill>
        <p:spPr>
          <a:xfrm>
            <a:off x="10573530" y="82124"/>
            <a:ext cx="1457070" cy="1371719"/>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5688340" y="5880924"/>
            <a:ext cx="6031809" cy="894952"/>
          </a:xfrm>
          <a:prstGeom prst="rect">
            <a:avLst/>
          </a:prstGeom>
          <a:noFill/>
          <a:ln>
            <a:noFill/>
          </a:ln>
        </p:spPr>
      </p:pic>
      <p:pic>
        <p:nvPicPr>
          <p:cNvPr id="2" name="Picture 1">
            <a:extLst>
              <a:ext uri="{FF2B5EF4-FFF2-40B4-BE49-F238E27FC236}">
                <a16:creationId xmlns:a16="http://schemas.microsoft.com/office/drawing/2014/main" id="{5DEAF3AC-E100-4727-A5CB-5A37BDE224B6}"/>
              </a:ext>
            </a:extLst>
          </p:cNvPr>
          <p:cNvPicPr>
            <a:picLocks noChangeAspect="1"/>
          </p:cNvPicPr>
          <p:nvPr/>
        </p:nvPicPr>
        <p:blipFill>
          <a:blip r:embed="rId5"/>
          <a:stretch>
            <a:fillRect/>
          </a:stretch>
        </p:blipFill>
        <p:spPr>
          <a:xfrm>
            <a:off x="2142955" y="1663256"/>
            <a:ext cx="7744690" cy="3989165"/>
          </a:xfrm>
          <a:prstGeom prst="rect">
            <a:avLst/>
          </a:prstGeom>
        </p:spPr>
      </p:pic>
      <p:cxnSp>
        <p:nvCxnSpPr>
          <p:cNvPr id="3" name="Google Shape;188;g1066c3f3934_0_40">
            <a:extLst>
              <a:ext uri="{FF2B5EF4-FFF2-40B4-BE49-F238E27FC236}">
                <a16:creationId xmlns:a16="http://schemas.microsoft.com/office/drawing/2014/main" id="{EEA37377-CA12-5DFA-ACBD-96133BE3C643}"/>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Tree>
    <p:extLst>
      <p:ext uri="{BB962C8B-B14F-4D97-AF65-F5344CB8AC3E}">
        <p14:creationId xmlns:p14="http://schemas.microsoft.com/office/powerpoint/2010/main" val="49411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0" y="94525"/>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800" b="1" dirty="0">
                <a:solidFill>
                  <a:srgbClr val="0B2343"/>
                </a:solidFill>
                <a:latin typeface="Aptos" panose="020B0004020202020204" pitchFamily="34" charset="0"/>
                <a:ea typeface="Cambria"/>
                <a:cs typeface="Cambria"/>
                <a:sym typeface="Cambria"/>
              </a:rPr>
              <a:t>Alignment with BC Curriculum</a:t>
            </a:r>
            <a:endParaRPr sz="4800" b="0" i="0" u="none" strike="noStrike" cap="none" dirty="0">
              <a:solidFill>
                <a:srgbClr val="000000"/>
              </a:solidFill>
              <a:latin typeface="Aptos" panose="020B0004020202020204" pitchFamily="34" charset="0"/>
              <a:sym typeface="Arial"/>
            </a:endParaRPr>
          </a:p>
        </p:txBody>
      </p:sp>
      <p:sp>
        <p:nvSpPr>
          <p:cNvPr id="189" name="Google Shape;189;g1066c3f3934_0_40"/>
          <p:cNvSpPr txBox="1"/>
          <p:nvPr/>
        </p:nvSpPr>
        <p:spPr>
          <a:xfrm>
            <a:off x="597359" y="1434753"/>
            <a:ext cx="6152100" cy="48936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g1066c3f3934_0_40"/>
          <p:cNvPicPr preferRelativeResize="0"/>
          <p:nvPr/>
        </p:nvPicPr>
        <p:blipFill rotWithShape="1">
          <a:blip r:embed="rId3">
            <a:alphaModFix/>
          </a:blip>
          <a:srcRect/>
          <a:stretch/>
        </p:blipFill>
        <p:spPr>
          <a:xfrm>
            <a:off x="10573530" y="94525"/>
            <a:ext cx="1457070" cy="1371719"/>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5688340" y="5880924"/>
            <a:ext cx="6031809" cy="894952"/>
          </a:xfrm>
          <a:prstGeom prst="rect">
            <a:avLst/>
          </a:prstGeom>
          <a:noFill/>
          <a:ln>
            <a:noFill/>
          </a:ln>
        </p:spPr>
      </p:pic>
      <p:pic>
        <p:nvPicPr>
          <p:cNvPr id="2" name="Picture 1">
            <a:extLst>
              <a:ext uri="{FF2B5EF4-FFF2-40B4-BE49-F238E27FC236}">
                <a16:creationId xmlns:a16="http://schemas.microsoft.com/office/drawing/2014/main" id="{17E4D7BB-115B-43AF-8243-04805BF2BD3B}"/>
              </a:ext>
            </a:extLst>
          </p:cNvPr>
          <p:cNvPicPr>
            <a:picLocks noChangeAspect="1"/>
          </p:cNvPicPr>
          <p:nvPr/>
        </p:nvPicPr>
        <p:blipFill>
          <a:blip r:embed="rId5"/>
          <a:stretch>
            <a:fillRect/>
          </a:stretch>
        </p:blipFill>
        <p:spPr>
          <a:xfrm>
            <a:off x="2112900" y="1667782"/>
            <a:ext cx="7966199" cy="4080033"/>
          </a:xfrm>
          <a:prstGeom prst="rect">
            <a:avLst/>
          </a:prstGeom>
        </p:spPr>
      </p:pic>
      <p:cxnSp>
        <p:nvCxnSpPr>
          <p:cNvPr id="3" name="Google Shape;188;g1066c3f3934_0_40">
            <a:extLst>
              <a:ext uri="{FF2B5EF4-FFF2-40B4-BE49-F238E27FC236}">
                <a16:creationId xmlns:a16="http://schemas.microsoft.com/office/drawing/2014/main" id="{A12C2585-8A3B-EB5F-B0BF-2F8E784FA6BB}"/>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Tree>
    <p:extLst>
      <p:ext uri="{BB962C8B-B14F-4D97-AF65-F5344CB8AC3E}">
        <p14:creationId xmlns:p14="http://schemas.microsoft.com/office/powerpoint/2010/main" val="19610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0" y="94525"/>
            <a:ext cx="12030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CA" sz="6000" b="1" dirty="0">
                <a:solidFill>
                  <a:srgbClr val="0B2343"/>
                </a:solidFill>
                <a:latin typeface="Aptos" panose="020B0004020202020204" pitchFamily="34" charset="0"/>
                <a:ea typeface="Cambria"/>
                <a:cs typeface="Cambria"/>
                <a:sym typeface="Cambria"/>
              </a:rPr>
              <a:t>Instructional Videos</a:t>
            </a:r>
            <a:endParaRPr sz="1400" b="0" i="0" u="none" strike="noStrike" cap="none" dirty="0">
              <a:solidFill>
                <a:srgbClr val="000000"/>
              </a:solidFill>
              <a:latin typeface="Aptos" panose="020B0004020202020204" pitchFamily="34" charset="0"/>
              <a:sym typeface="Arial"/>
            </a:endParaRPr>
          </a:p>
        </p:txBody>
      </p:sp>
      <p:cxnSp>
        <p:nvCxnSpPr>
          <p:cNvPr id="188" name="Google Shape;188;g1066c3f3934_0_40"/>
          <p:cNvCxnSpPr/>
          <p:nvPr/>
        </p:nvCxnSpPr>
        <p:spPr>
          <a:xfrm>
            <a:off x="0" y="1110185"/>
            <a:ext cx="12192000" cy="0"/>
          </a:xfrm>
          <a:prstGeom prst="straightConnector1">
            <a:avLst/>
          </a:prstGeom>
          <a:noFill/>
          <a:ln w="66675" cap="flat" cmpd="sng">
            <a:solidFill>
              <a:srgbClr val="0B2343"/>
            </a:solidFill>
            <a:prstDash val="solid"/>
            <a:miter lim="800000"/>
            <a:headEnd type="none" w="sm" len="sm"/>
            <a:tailEnd type="none" w="sm" len="sm"/>
          </a:ln>
        </p:spPr>
      </p:cxnSp>
      <p:sp>
        <p:nvSpPr>
          <p:cNvPr id="189" name="Google Shape;189;g1066c3f3934_0_40"/>
          <p:cNvSpPr txBox="1"/>
          <p:nvPr/>
        </p:nvSpPr>
        <p:spPr>
          <a:xfrm>
            <a:off x="597359" y="1434753"/>
            <a:ext cx="6152100" cy="48936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g1066c3f3934_0_40"/>
          <p:cNvPicPr preferRelativeResize="0"/>
          <p:nvPr/>
        </p:nvPicPr>
        <p:blipFill rotWithShape="1">
          <a:blip r:embed="rId3">
            <a:alphaModFix/>
          </a:blip>
          <a:srcRect/>
          <a:stretch/>
        </p:blipFill>
        <p:spPr>
          <a:xfrm>
            <a:off x="10659031" y="1290714"/>
            <a:ext cx="1457070" cy="1371719"/>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5688340" y="5880924"/>
            <a:ext cx="6031809" cy="894952"/>
          </a:xfrm>
          <a:prstGeom prst="rect">
            <a:avLst/>
          </a:prstGeom>
          <a:noFill/>
          <a:ln>
            <a:noFill/>
          </a:ln>
        </p:spPr>
      </p:pic>
      <p:pic>
        <p:nvPicPr>
          <p:cNvPr id="2" name="Picture 1">
            <a:extLst>
              <a:ext uri="{FF2B5EF4-FFF2-40B4-BE49-F238E27FC236}">
                <a16:creationId xmlns:a16="http://schemas.microsoft.com/office/drawing/2014/main" id="{3B434AAF-9533-4091-821B-A59569254EB1}"/>
              </a:ext>
            </a:extLst>
          </p:cNvPr>
          <p:cNvPicPr>
            <a:picLocks noChangeAspect="1"/>
          </p:cNvPicPr>
          <p:nvPr/>
        </p:nvPicPr>
        <p:blipFill>
          <a:blip r:embed="rId5"/>
          <a:stretch>
            <a:fillRect/>
          </a:stretch>
        </p:blipFill>
        <p:spPr>
          <a:xfrm>
            <a:off x="1074107" y="1259871"/>
            <a:ext cx="9228466" cy="4795936"/>
          </a:xfrm>
          <a:prstGeom prst="rect">
            <a:avLst/>
          </a:prstGeom>
        </p:spPr>
      </p:pic>
    </p:spTree>
    <p:extLst>
      <p:ext uri="{BB962C8B-B14F-4D97-AF65-F5344CB8AC3E}">
        <p14:creationId xmlns:p14="http://schemas.microsoft.com/office/powerpoint/2010/main" val="297419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4C42-5C67-D528-A760-BBE4ACDCCC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93846E-5480-5214-6EB2-2C081193D6C2}"/>
              </a:ext>
            </a:extLst>
          </p:cNvPr>
          <p:cNvSpPr>
            <a:spLocks noGrp="1"/>
          </p:cNvSpPr>
          <p:nvPr>
            <p:ph type="title"/>
          </p:nvPr>
        </p:nvSpPr>
        <p:spPr>
          <a:xfrm>
            <a:off x="349834" y="218961"/>
            <a:ext cx="10515600" cy="1325563"/>
          </a:xfrm>
        </p:spPr>
        <p:txBody>
          <a:bodyPr/>
          <a:lstStyle/>
          <a:p>
            <a:r>
              <a:rPr lang="en-US" sz="4000" b="1" dirty="0">
                <a:solidFill>
                  <a:srgbClr val="0B2343"/>
                </a:solidFill>
                <a:latin typeface="Aptos" panose="020B0004020202020204" pitchFamily="34" charset="0"/>
                <a:ea typeface="Cambria"/>
                <a:cs typeface="Cambria"/>
                <a:sym typeface="Cambria"/>
              </a:rPr>
              <a:t>Partner Activities </a:t>
            </a:r>
            <a:r>
              <a:rPr lang="en-US" sz="3200" b="1" dirty="0">
                <a:solidFill>
                  <a:srgbClr val="0B2343"/>
                </a:solidFill>
                <a:latin typeface="Aptos" panose="020B0004020202020204" pitchFamily="34" charset="0"/>
                <a:ea typeface="Cambria"/>
                <a:cs typeface="Cambria"/>
                <a:sym typeface="Cambria"/>
              </a:rPr>
              <a:t>(Reflections on learning)</a:t>
            </a:r>
            <a:br>
              <a:rPr lang="en-US" sz="4400" b="0" i="0" u="none" strike="noStrike" cap="none" dirty="0">
                <a:solidFill>
                  <a:srgbClr val="000000"/>
                </a:solidFill>
                <a:latin typeface="Arial"/>
                <a:ea typeface="Arial"/>
                <a:cs typeface="Arial"/>
                <a:sym typeface="Arial"/>
              </a:rPr>
            </a:br>
            <a:endParaRPr lang="en-CA" dirty="0"/>
          </a:p>
        </p:txBody>
      </p:sp>
      <p:cxnSp>
        <p:nvCxnSpPr>
          <p:cNvPr id="13" name="Google Shape;188;g1066c3f3934_0_40">
            <a:extLst>
              <a:ext uri="{FF2B5EF4-FFF2-40B4-BE49-F238E27FC236}">
                <a16:creationId xmlns:a16="http://schemas.microsoft.com/office/drawing/2014/main" id="{1014C3EE-2A00-8290-A97E-3E88C93A91AF}"/>
              </a:ext>
            </a:extLst>
          </p:cNvPr>
          <p:cNvCxnSpPr/>
          <p:nvPr/>
        </p:nvCxnSpPr>
        <p:spPr>
          <a:xfrm>
            <a:off x="0" y="1094668"/>
            <a:ext cx="12192000" cy="0"/>
          </a:xfrm>
          <a:prstGeom prst="straightConnector1">
            <a:avLst/>
          </a:prstGeom>
          <a:noFill/>
          <a:ln w="66675" cap="flat" cmpd="sng">
            <a:solidFill>
              <a:srgbClr val="0B2343"/>
            </a:solidFill>
            <a:prstDash val="solid"/>
            <a:miter lim="800000"/>
            <a:headEnd type="none" w="sm" len="sm"/>
            <a:tailEnd type="none" w="sm" len="sm"/>
          </a:ln>
        </p:spPr>
      </p:cxnSp>
      <p:grpSp>
        <p:nvGrpSpPr>
          <p:cNvPr id="5" name="Group 4">
            <a:extLst>
              <a:ext uri="{FF2B5EF4-FFF2-40B4-BE49-F238E27FC236}">
                <a16:creationId xmlns:a16="http://schemas.microsoft.com/office/drawing/2014/main" id="{51CB6388-3706-EDE2-97DD-DCB096EB53E8}"/>
              </a:ext>
            </a:extLst>
          </p:cNvPr>
          <p:cNvGrpSpPr>
            <a:grpSpLocks noChangeAspect="1"/>
          </p:cNvGrpSpPr>
          <p:nvPr/>
        </p:nvGrpSpPr>
        <p:grpSpPr>
          <a:xfrm>
            <a:off x="2068691" y="1262283"/>
            <a:ext cx="7077885" cy="4481804"/>
            <a:chOff x="349833" y="1049043"/>
            <a:chExt cx="7553339" cy="4835952"/>
          </a:xfrm>
        </p:grpSpPr>
        <p:pic>
          <p:nvPicPr>
            <p:cNvPr id="12" name="Picture 11" descr="A screenshot of a video&#10;&#10;AI-generated content may be incorrect.">
              <a:extLst>
                <a:ext uri="{FF2B5EF4-FFF2-40B4-BE49-F238E27FC236}">
                  <a16:creationId xmlns:a16="http://schemas.microsoft.com/office/drawing/2014/main" id="{B138D974-448B-0615-4637-FB49C790BF83}"/>
                </a:ext>
              </a:extLst>
            </p:cNvPr>
            <p:cNvPicPr>
              <a:picLocks noChangeAspect="1"/>
            </p:cNvPicPr>
            <p:nvPr/>
          </p:nvPicPr>
          <p:blipFill>
            <a:blip r:embed="rId3"/>
            <a:srcRect r="78149" b="6716"/>
            <a:stretch/>
          </p:blipFill>
          <p:spPr>
            <a:xfrm>
              <a:off x="349833" y="1106342"/>
              <a:ext cx="1914395" cy="4778653"/>
            </a:xfrm>
            <a:prstGeom prst="rect">
              <a:avLst/>
            </a:prstGeom>
          </p:spPr>
        </p:pic>
        <p:pic>
          <p:nvPicPr>
            <p:cNvPr id="10" name="Picture 9">
              <a:extLst>
                <a:ext uri="{FF2B5EF4-FFF2-40B4-BE49-F238E27FC236}">
                  <a16:creationId xmlns:a16="http://schemas.microsoft.com/office/drawing/2014/main" id="{07B7BEA9-5931-50BA-C437-A2C302CE96F0}"/>
                </a:ext>
              </a:extLst>
            </p:cNvPr>
            <p:cNvPicPr>
              <a:picLocks noChangeAspect="1"/>
            </p:cNvPicPr>
            <p:nvPr/>
          </p:nvPicPr>
          <p:blipFill>
            <a:blip r:embed="rId4"/>
            <a:srcRect l="352" r="1642"/>
            <a:stretch/>
          </p:blipFill>
          <p:spPr>
            <a:xfrm>
              <a:off x="2318801" y="1049043"/>
              <a:ext cx="5584371" cy="2013858"/>
            </a:xfrm>
            <a:prstGeom prst="rect">
              <a:avLst/>
            </a:prstGeom>
          </p:spPr>
        </p:pic>
        <p:pic>
          <p:nvPicPr>
            <p:cNvPr id="3" name="Picture 2" descr="A screen shot of a mirror&#10;&#10;AI-generated content may be incorrect.">
              <a:extLst>
                <a:ext uri="{FF2B5EF4-FFF2-40B4-BE49-F238E27FC236}">
                  <a16:creationId xmlns:a16="http://schemas.microsoft.com/office/drawing/2014/main" id="{A065175E-9AF0-C3FE-DAF4-B9107ECD913B}"/>
                </a:ext>
              </a:extLst>
            </p:cNvPr>
            <p:cNvPicPr>
              <a:picLocks noChangeAspect="1"/>
            </p:cNvPicPr>
            <p:nvPr/>
          </p:nvPicPr>
          <p:blipFill>
            <a:blip r:embed="rId5"/>
            <a:srcRect t="9627" b="30735"/>
            <a:stretch/>
          </p:blipFill>
          <p:spPr>
            <a:xfrm>
              <a:off x="2264230" y="3120199"/>
              <a:ext cx="5584370" cy="2764796"/>
            </a:xfrm>
            <a:prstGeom prst="rect">
              <a:avLst/>
            </a:prstGeom>
          </p:spPr>
        </p:pic>
      </p:grpSp>
      <p:pic>
        <p:nvPicPr>
          <p:cNvPr id="6" name="Google Shape;191;g1066c3f3934_0_40">
            <a:extLst>
              <a:ext uri="{FF2B5EF4-FFF2-40B4-BE49-F238E27FC236}">
                <a16:creationId xmlns:a16="http://schemas.microsoft.com/office/drawing/2014/main" id="{AA86F846-D8B5-616D-7C9D-D08B681C1762}"/>
              </a:ext>
            </a:extLst>
          </p:cNvPr>
          <p:cNvPicPr preferRelativeResize="0"/>
          <p:nvPr/>
        </p:nvPicPr>
        <p:blipFill rotWithShape="1">
          <a:blip r:embed="rId6">
            <a:alphaModFix/>
          </a:blip>
          <a:srcRect/>
          <a:stretch/>
        </p:blipFill>
        <p:spPr>
          <a:xfrm>
            <a:off x="5758490" y="5904502"/>
            <a:ext cx="6031809" cy="894952"/>
          </a:xfrm>
          <a:prstGeom prst="rect">
            <a:avLst/>
          </a:prstGeom>
          <a:noFill/>
          <a:ln>
            <a:noFill/>
          </a:ln>
        </p:spPr>
      </p:pic>
      <p:sp>
        <p:nvSpPr>
          <p:cNvPr id="8" name="Rectangle 7">
            <a:extLst>
              <a:ext uri="{FF2B5EF4-FFF2-40B4-BE49-F238E27FC236}">
                <a16:creationId xmlns:a16="http://schemas.microsoft.com/office/drawing/2014/main" id="{92F9D85F-CF16-079A-2BCA-E9FA3E7AF2B0}"/>
              </a:ext>
            </a:extLst>
          </p:cNvPr>
          <p:cNvSpPr/>
          <p:nvPr/>
        </p:nvSpPr>
        <p:spPr>
          <a:xfrm>
            <a:off x="3862582" y="1560289"/>
            <a:ext cx="1339778" cy="287807"/>
          </a:xfrm>
          <a:prstGeom prst="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pic>
        <p:nvPicPr>
          <p:cNvPr id="15" name="Picture 14" descr="A cartoon of two people standing on a mountain">
            <a:extLst>
              <a:ext uri="{FF2B5EF4-FFF2-40B4-BE49-F238E27FC236}">
                <a16:creationId xmlns:a16="http://schemas.microsoft.com/office/drawing/2014/main" id="{10C1CCB7-FF0C-7093-06D2-609425D2048E}"/>
              </a:ext>
            </a:extLst>
          </p:cNvPr>
          <p:cNvPicPr>
            <a:picLocks noChangeAspect="1"/>
          </p:cNvPicPr>
          <p:nvPr/>
        </p:nvPicPr>
        <p:blipFill>
          <a:blip r:embed="rId7"/>
          <a:srcRect l="3162" t="8540" r="39419" b="-1502"/>
          <a:stretch/>
        </p:blipFill>
        <p:spPr>
          <a:xfrm>
            <a:off x="8418531" y="2448176"/>
            <a:ext cx="2582590" cy="2570135"/>
          </a:xfrm>
          <a:prstGeom prst="ellipse">
            <a:avLst/>
          </a:prstGeom>
          <a:ln>
            <a:noFill/>
          </a:ln>
          <a:effectLst>
            <a:softEdge rad="112500"/>
          </a:effectLst>
        </p:spPr>
      </p:pic>
      <p:pic>
        <p:nvPicPr>
          <p:cNvPr id="16" name="Picture 15">
            <a:extLst>
              <a:ext uri="{FF2B5EF4-FFF2-40B4-BE49-F238E27FC236}">
                <a16:creationId xmlns:a16="http://schemas.microsoft.com/office/drawing/2014/main" id="{EF9FA406-18B0-BB09-1C9C-BBF3BB24173F}"/>
              </a:ext>
            </a:extLst>
          </p:cNvPr>
          <p:cNvPicPr>
            <a:picLocks noChangeAspect="1"/>
          </p:cNvPicPr>
          <p:nvPr/>
        </p:nvPicPr>
        <p:blipFill>
          <a:blip r:embed="rId8"/>
          <a:stretch>
            <a:fillRect/>
          </a:stretch>
        </p:blipFill>
        <p:spPr>
          <a:xfrm>
            <a:off x="349833" y="1345606"/>
            <a:ext cx="1404000" cy="1301489"/>
          </a:xfrm>
          <a:prstGeom prst="rect">
            <a:avLst/>
          </a:prstGeom>
        </p:spPr>
      </p:pic>
      <p:sp>
        <p:nvSpPr>
          <p:cNvPr id="17" name="Rectangle 16">
            <a:extLst>
              <a:ext uri="{FF2B5EF4-FFF2-40B4-BE49-F238E27FC236}">
                <a16:creationId xmlns:a16="http://schemas.microsoft.com/office/drawing/2014/main" id="{73D75349-D5A0-C524-76D6-2FB48DA7B587}"/>
              </a:ext>
            </a:extLst>
          </p:cNvPr>
          <p:cNvSpPr/>
          <p:nvPr/>
        </p:nvSpPr>
        <p:spPr>
          <a:xfrm>
            <a:off x="2263635" y="5122390"/>
            <a:ext cx="1404001" cy="344024"/>
          </a:xfrm>
          <a:prstGeom prst="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400903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9F8C9004-8174-9290-B440-C69048634344}"/>
            </a:ext>
          </a:extLst>
        </p:cNvPr>
        <p:cNvGrpSpPr/>
        <p:nvPr/>
      </p:nvGrpSpPr>
      <p:grpSpPr>
        <a:xfrm>
          <a:off x="0" y="0"/>
          <a:ext cx="0" cy="0"/>
          <a:chOff x="0" y="0"/>
          <a:chExt cx="0" cy="0"/>
        </a:xfrm>
      </p:grpSpPr>
      <p:sp>
        <p:nvSpPr>
          <p:cNvPr id="187" name="Google Shape;187;g1066c3f3934_0_40">
            <a:extLst>
              <a:ext uri="{FF2B5EF4-FFF2-40B4-BE49-F238E27FC236}">
                <a16:creationId xmlns:a16="http://schemas.microsoft.com/office/drawing/2014/main" id="{726C11BE-6B53-12BC-2C9D-D3D1600A2964}"/>
              </a:ext>
            </a:extLst>
          </p:cNvPr>
          <p:cNvSpPr txBox="1"/>
          <p:nvPr/>
        </p:nvSpPr>
        <p:spPr>
          <a:xfrm>
            <a:off x="161400" y="82124"/>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400" b="1" dirty="0">
                <a:solidFill>
                  <a:srgbClr val="0B2343"/>
                </a:solidFill>
                <a:latin typeface="Abadi" panose="020B0604020104020204" pitchFamily="34" charset="0"/>
                <a:ea typeface="Cambria"/>
                <a:cs typeface="Cambria"/>
                <a:sym typeface="Cambria"/>
              </a:rPr>
              <a:t>Research Components</a:t>
            </a:r>
            <a:endParaRPr sz="4400" b="0" i="0" u="none" strike="noStrike" cap="none" dirty="0">
              <a:solidFill>
                <a:srgbClr val="000000"/>
              </a:solidFill>
              <a:latin typeface="Abadi" panose="020B0604020104020204" pitchFamily="34" charset="0"/>
              <a:sym typeface="Arial"/>
            </a:endParaRPr>
          </a:p>
        </p:txBody>
      </p:sp>
      <p:cxnSp>
        <p:nvCxnSpPr>
          <p:cNvPr id="188" name="Google Shape;188;g1066c3f3934_0_40">
            <a:extLst>
              <a:ext uri="{FF2B5EF4-FFF2-40B4-BE49-F238E27FC236}">
                <a16:creationId xmlns:a16="http://schemas.microsoft.com/office/drawing/2014/main" id="{939C6DEB-CAD3-E5A0-5CCA-4B7A8569A282}"/>
              </a:ext>
            </a:extLst>
          </p:cNvPr>
          <p:cNvCxnSpPr/>
          <p:nvPr/>
        </p:nvCxnSpPr>
        <p:spPr>
          <a:xfrm>
            <a:off x="0" y="1110185"/>
            <a:ext cx="12192000" cy="0"/>
          </a:xfrm>
          <a:prstGeom prst="straightConnector1">
            <a:avLst/>
          </a:prstGeom>
          <a:noFill/>
          <a:ln w="66675" cap="flat" cmpd="sng">
            <a:solidFill>
              <a:srgbClr val="0B2343"/>
            </a:solidFill>
            <a:prstDash val="solid"/>
            <a:miter lim="800000"/>
            <a:headEnd type="none" w="sm" len="sm"/>
            <a:tailEnd type="none" w="sm" len="sm"/>
          </a:ln>
        </p:spPr>
      </p:cxnSp>
      <p:pic>
        <p:nvPicPr>
          <p:cNvPr id="190" name="Google Shape;190;g1066c3f3934_0_40">
            <a:extLst>
              <a:ext uri="{FF2B5EF4-FFF2-40B4-BE49-F238E27FC236}">
                <a16:creationId xmlns:a16="http://schemas.microsoft.com/office/drawing/2014/main" id="{DB0316F8-A671-00C6-2D41-99357DBE96D8}"/>
              </a:ext>
            </a:extLst>
          </p:cNvPr>
          <p:cNvPicPr preferRelativeResize="0"/>
          <p:nvPr/>
        </p:nvPicPr>
        <p:blipFill rotWithShape="1">
          <a:blip r:embed="rId3">
            <a:alphaModFix/>
          </a:blip>
          <a:srcRect/>
          <a:stretch/>
        </p:blipFill>
        <p:spPr>
          <a:xfrm>
            <a:off x="9799608" y="1290714"/>
            <a:ext cx="2316493" cy="1901057"/>
          </a:xfrm>
          <a:prstGeom prst="rect">
            <a:avLst/>
          </a:prstGeom>
          <a:noFill/>
          <a:ln>
            <a:noFill/>
          </a:ln>
        </p:spPr>
      </p:pic>
      <p:pic>
        <p:nvPicPr>
          <p:cNvPr id="191" name="Google Shape;191;g1066c3f3934_0_40">
            <a:extLst>
              <a:ext uri="{FF2B5EF4-FFF2-40B4-BE49-F238E27FC236}">
                <a16:creationId xmlns:a16="http://schemas.microsoft.com/office/drawing/2014/main" id="{3538A874-B60C-97AC-6E5E-EA733D7AD408}"/>
              </a:ext>
            </a:extLst>
          </p:cNvPr>
          <p:cNvPicPr preferRelativeResize="0"/>
          <p:nvPr/>
        </p:nvPicPr>
        <p:blipFill rotWithShape="1">
          <a:blip r:embed="rId4">
            <a:alphaModFix/>
          </a:blip>
          <a:srcRect/>
          <a:stretch/>
        </p:blipFill>
        <p:spPr>
          <a:xfrm>
            <a:off x="5688340" y="5880924"/>
            <a:ext cx="6031809" cy="894952"/>
          </a:xfrm>
          <a:prstGeom prst="rect">
            <a:avLst/>
          </a:prstGeom>
          <a:noFill/>
          <a:ln>
            <a:noFill/>
          </a:ln>
        </p:spPr>
      </p:pic>
      <p:sp>
        <p:nvSpPr>
          <p:cNvPr id="5" name="Text Placeholder 4">
            <a:extLst>
              <a:ext uri="{FF2B5EF4-FFF2-40B4-BE49-F238E27FC236}">
                <a16:creationId xmlns:a16="http://schemas.microsoft.com/office/drawing/2014/main" id="{50D7966B-843F-47AA-494B-96438DD2B871}"/>
              </a:ext>
            </a:extLst>
          </p:cNvPr>
          <p:cNvSpPr>
            <a:spLocks noGrp="1"/>
          </p:cNvSpPr>
          <p:nvPr>
            <p:ph type="body" idx="2"/>
          </p:nvPr>
        </p:nvSpPr>
        <p:spPr>
          <a:xfrm>
            <a:off x="528900" y="2450067"/>
            <a:ext cx="8887243" cy="2953206"/>
          </a:xfrm>
        </p:spPr>
        <p:txBody>
          <a:bodyPr/>
          <a:lstStyle/>
          <a:p>
            <a:pPr marL="285750" lvl="0" indent="-285750">
              <a:lnSpc>
                <a:spcPct val="100000"/>
              </a:lnSpc>
              <a:spcBef>
                <a:spcPts val="0"/>
              </a:spcBef>
              <a:buClr>
                <a:srgbClr val="000000"/>
              </a:buClr>
              <a:buSzPts val="1800"/>
              <a:buFont typeface="Arial" panose="020B0604020202020204" pitchFamily="34" charset="0"/>
              <a:buChar char="•"/>
            </a:pPr>
            <a:r>
              <a:rPr lang="en-US" b="0" dirty="0">
                <a:latin typeface="Abadi" panose="020B0604020104020204" pitchFamily="34" charset="0"/>
                <a:ea typeface="Calibri"/>
                <a:cs typeface="Calibri"/>
                <a:sym typeface="Calibri"/>
              </a:rPr>
              <a:t>Entrance Interview (online Qualtrics approximately 20 minutes)</a:t>
            </a:r>
          </a:p>
          <a:p>
            <a:pPr marL="285750" lvl="0" indent="-285750">
              <a:lnSpc>
                <a:spcPct val="100000"/>
              </a:lnSpc>
              <a:spcBef>
                <a:spcPts val="0"/>
              </a:spcBef>
              <a:buClr>
                <a:srgbClr val="000000"/>
              </a:buClr>
              <a:buSzPts val="1800"/>
              <a:buFont typeface="Arial" panose="020B0604020202020204" pitchFamily="34" charset="0"/>
              <a:buChar char="•"/>
            </a:pPr>
            <a:r>
              <a:rPr lang="en-US" b="0" dirty="0">
                <a:latin typeface="Abadi" panose="020B0604020104020204" pitchFamily="34" charset="0"/>
                <a:ea typeface="Calibri"/>
                <a:cs typeface="Calibri"/>
                <a:sym typeface="Calibri"/>
              </a:rPr>
              <a:t>TYDE Program – 7 Units completed with a partner</a:t>
            </a:r>
          </a:p>
          <a:p>
            <a:pPr marL="742950" lvl="3" indent="-285750">
              <a:lnSpc>
                <a:spcPct val="100000"/>
              </a:lnSpc>
              <a:buFont typeface="Arial" panose="020B0604020202020204" pitchFamily="34" charset="0"/>
              <a:buChar char="•"/>
            </a:pPr>
            <a:r>
              <a:rPr lang="en-US" sz="2400" dirty="0">
                <a:latin typeface="Abadi" panose="020B0604020104020204" pitchFamily="34" charset="0"/>
              </a:rPr>
              <a:t>Average of 2 hours per unit</a:t>
            </a:r>
          </a:p>
          <a:p>
            <a:pPr marL="742950" lvl="3" indent="-285750">
              <a:lnSpc>
                <a:spcPct val="100000"/>
              </a:lnSpc>
              <a:buFont typeface="Arial" panose="020B0604020202020204" pitchFamily="34" charset="0"/>
              <a:buChar char="•"/>
            </a:pPr>
            <a:r>
              <a:rPr lang="en-US" sz="2400" dirty="0">
                <a:latin typeface="Abadi" panose="020B0604020104020204" pitchFamily="34" charset="0"/>
              </a:rPr>
              <a:t>Partner Activities (approximately 20 minutes per unit)</a:t>
            </a:r>
          </a:p>
          <a:p>
            <a:pPr marL="285750" lvl="0" indent="-285750">
              <a:lnSpc>
                <a:spcPct val="100000"/>
              </a:lnSpc>
              <a:spcBef>
                <a:spcPts val="0"/>
              </a:spcBef>
              <a:buClr>
                <a:srgbClr val="000000"/>
              </a:buClr>
              <a:buSzPts val="1800"/>
              <a:buFont typeface="Arial" panose="020B0604020202020204" pitchFamily="34" charset="0"/>
              <a:buChar char="•"/>
            </a:pPr>
            <a:r>
              <a:rPr lang="en-US" b="0" dirty="0">
                <a:latin typeface="Abadi" panose="020B0604020104020204" pitchFamily="34" charset="0"/>
                <a:ea typeface="Calibri"/>
                <a:cs typeface="Calibri"/>
                <a:sym typeface="Calibri"/>
              </a:rPr>
              <a:t>Exit Interview (online Qualtrics approximately 20 minutes)</a:t>
            </a:r>
          </a:p>
          <a:p>
            <a:pPr marL="285750" lvl="0" indent="-285750">
              <a:lnSpc>
                <a:spcPct val="100000"/>
              </a:lnSpc>
              <a:spcBef>
                <a:spcPts val="0"/>
              </a:spcBef>
              <a:buClr>
                <a:srgbClr val="000000"/>
              </a:buClr>
              <a:buSzPts val="1800"/>
              <a:buFont typeface="Arial" panose="020B0604020202020204" pitchFamily="34" charset="0"/>
              <a:buChar char="•"/>
            </a:pPr>
            <a:r>
              <a:rPr lang="en-US" b="0" dirty="0">
                <a:latin typeface="Abadi" panose="020B0604020104020204" pitchFamily="34" charset="0"/>
                <a:ea typeface="Calibri"/>
                <a:cs typeface="Calibri"/>
                <a:sym typeface="Calibri"/>
              </a:rPr>
              <a:t>Follow-up interviews with the youth</a:t>
            </a:r>
          </a:p>
          <a:p>
            <a:pPr marL="285750" lvl="0" indent="-285750">
              <a:lnSpc>
                <a:spcPct val="100000"/>
              </a:lnSpc>
              <a:spcBef>
                <a:spcPts val="0"/>
              </a:spcBef>
              <a:buClr>
                <a:srgbClr val="000000"/>
              </a:buClr>
              <a:buSzPts val="1800"/>
              <a:buFont typeface="Arial" panose="020B0604020202020204" pitchFamily="34" charset="0"/>
              <a:buChar char="•"/>
            </a:pPr>
            <a:r>
              <a:rPr lang="en-US" b="0" dirty="0">
                <a:latin typeface="Abadi" panose="020B0604020104020204" pitchFamily="34" charset="0"/>
                <a:ea typeface="Calibri"/>
                <a:cs typeface="Calibri"/>
                <a:sym typeface="Calibri"/>
              </a:rPr>
              <a:t>Follow-up interviews/focus groups with the support people</a:t>
            </a:r>
          </a:p>
          <a:p>
            <a:endParaRPr lang="en-US" dirty="0"/>
          </a:p>
        </p:txBody>
      </p:sp>
    </p:spTree>
    <p:extLst>
      <p:ext uri="{BB962C8B-B14F-4D97-AF65-F5344CB8AC3E}">
        <p14:creationId xmlns:p14="http://schemas.microsoft.com/office/powerpoint/2010/main" val="70276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B62C9-22F0-424D-1912-CB5457DEC72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F0A0FD-2917-2439-1007-D3A2A9635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descr="A group of colorful rectangular shapes&#10;&#10;AI-generated content may be incorrect.">
            <a:extLst>
              <a:ext uri="{FF2B5EF4-FFF2-40B4-BE49-F238E27FC236}">
                <a16:creationId xmlns:a16="http://schemas.microsoft.com/office/drawing/2014/main" id="{6D2B6C10-C9D0-C36B-DF55-097E11A37A64}"/>
              </a:ext>
            </a:extLst>
          </p:cNvPr>
          <p:cNvPicPr>
            <a:picLocks noGrp="1" noChangeAspect="1"/>
          </p:cNvPicPr>
          <p:nvPr>
            <p:ph type="pic" idx="4294967295"/>
          </p:nvPr>
        </p:nvPicPr>
        <p:blipFill>
          <a:blip r:embed="rId3"/>
          <a:srcRect t="720" b="23325"/>
          <a:stretch/>
        </p:blipFill>
        <p:spPr>
          <a:xfrm>
            <a:off x="496388" y="366320"/>
            <a:ext cx="11573691" cy="6295738"/>
          </a:xfrm>
          <a:prstGeom prst="rect">
            <a:avLst/>
          </a:prstGeom>
        </p:spPr>
      </p:pic>
      <p:pic>
        <p:nvPicPr>
          <p:cNvPr id="13" name="Picture 12" descr="A cartoon of a person sitting at a desk with a computer and headphones&#10;&#10;AI-generated content may be incorrect.">
            <a:extLst>
              <a:ext uri="{FF2B5EF4-FFF2-40B4-BE49-F238E27FC236}">
                <a16:creationId xmlns:a16="http://schemas.microsoft.com/office/drawing/2014/main" id="{46C90BD3-1AFA-E18E-7D59-8EA8A3A0CFCD}"/>
              </a:ext>
            </a:extLst>
          </p:cNvPr>
          <p:cNvPicPr>
            <a:picLocks noChangeAspect="1"/>
          </p:cNvPicPr>
          <p:nvPr/>
        </p:nvPicPr>
        <p:blipFill>
          <a:blip r:embed="rId4"/>
          <a:srcRect l="13268" t="19234" r="5506"/>
          <a:stretch/>
        </p:blipFill>
        <p:spPr>
          <a:xfrm>
            <a:off x="4658210" y="805683"/>
            <a:ext cx="2872531" cy="1622323"/>
          </a:xfrm>
          <a:prstGeom prst="ellipse">
            <a:avLst/>
          </a:prstGeom>
          <a:ln>
            <a:noFill/>
          </a:ln>
          <a:effectLst>
            <a:softEdge rad="112500"/>
          </a:effectLst>
        </p:spPr>
      </p:pic>
      <p:sp>
        <p:nvSpPr>
          <p:cNvPr id="4" name="TextBox 3">
            <a:extLst>
              <a:ext uri="{FF2B5EF4-FFF2-40B4-BE49-F238E27FC236}">
                <a16:creationId xmlns:a16="http://schemas.microsoft.com/office/drawing/2014/main" id="{6B91DE88-9FA1-8DBF-0CDA-4BCB0B5AFA45}"/>
              </a:ext>
            </a:extLst>
          </p:cNvPr>
          <p:cNvSpPr txBox="1"/>
          <p:nvPr/>
        </p:nvSpPr>
        <p:spPr>
          <a:xfrm>
            <a:off x="4756619" y="2977603"/>
            <a:ext cx="2675711" cy="3416320"/>
          </a:xfrm>
          <a:prstGeom prst="rect">
            <a:avLst/>
          </a:prstGeom>
          <a:noFill/>
        </p:spPr>
        <p:txBody>
          <a:bodyPr wrap="square" rtlCol="0">
            <a:spAutoFit/>
          </a:bodyPr>
          <a:lstStyle/>
          <a:p>
            <a:pPr algn="ctr"/>
            <a:r>
              <a:rPr lang="en-CA" sz="2400" dirty="0">
                <a:solidFill>
                  <a:schemeClr val="bg1"/>
                </a:solidFill>
              </a:rPr>
              <a:t>Youth with intellectual and developmental disabilities preparing for transition</a:t>
            </a:r>
          </a:p>
          <a:p>
            <a:pPr algn="ctr"/>
            <a:endParaRPr lang="en-CA" sz="2400" dirty="0">
              <a:solidFill>
                <a:schemeClr val="bg1"/>
              </a:solidFill>
            </a:endParaRPr>
          </a:p>
          <a:p>
            <a:pPr algn="ctr"/>
            <a:r>
              <a:rPr lang="en-CA" sz="2400" dirty="0">
                <a:solidFill>
                  <a:schemeClr val="bg1"/>
                </a:solidFill>
              </a:rPr>
              <a:t>Ages 14- 23</a:t>
            </a:r>
          </a:p>
          <a:p>
            <a:pPr marL="285750" indent="-285750">
              <a:buFontTx/>
              <a:buChar char="-"/>
            </a:pPr>
            <a:endParaRPr lang="en-CA" sz="2400" dirty="0"/>
          </a:p>
        </p:txBody>
      </p:sp>
      <p:pic>
        <p:nvPicPr>
          <p:cNvPr id="6" name="Picture 5">
            <a:extLst>
              <a:ext uri="{FF2B5EF4-FFF2-40B4-BE49-F238E27FC236}">
                <a16:creationId xmlns:a16="http://schemas.microsoft.com/office/drawing/2014/main" id="{1EE65870-F79A-38FB-24EA-9FABD7036135}"/>
              </a:ext>
            </a:extLst>
          </p:cNvPr>
          <p:cNvPicPr>
            <a:picLocks noChangeAspect="1"/>
          </p:cNvPicPr>
          <p:nvPr/>
        </p:nvPicPr>
        <p:blipFill>
          <a:blip r:embed="rId5"/>
          <a:stretch>
            <a:fillRect/>
          </a:stretch>
        </p:blipFill>
        <p:spPr>
          <a:xfrm>
            <a:off x="1241785" y="1077694"/>
            <a:ext cx="2317843" cy="1492498"/>
          </a:xfrm>
          <a:prstGeom prst="ellipse">
            <a:avLst/>
          </a:prstGeom>
          <a:ln>
            <a:noFill/>
          </a:ln>
          <a:effectLst>
            <a:softEdge rad="112500"/>
          </a:effectLst>
        </p:spPr>
      </p:pic>
      <p:pic>
        <p:nvPicPr>
          <p:cNvPr id="3" name="Picture 2" descr="A cartoon of a person and a child standing in front of a counter&#10;&#10;AI-generated content may be incorrect.">
            <a:extLst>
              <a:ext uri="{FF2B5EF4-FFF2-40B4-BE49-F238E27FC236}">
                <a16:creationId xmlns:a16="http://schemas.microsoft.com/office/drawing/2014/main" id="{3DE29157-1167-7590-1C9B-2EDC9CC4EFBA}"/>
              </a:ext>
            </a:extLst>
          </p:cNvPr>
          <p:cNvPicPr>
            <a:picLocks noChangeAspect="1"/>
          </p:cNvPicPr>
          <p:nvPr/>
        </p:nvPicPr>
        <p:blipFill>
          <a:blip r:embed="rId6"/>
          <a:stretch>
            <a:fillRect/>
          </a:stretch>
        </p:blipFill>
        <p:spPr>
          <a:xfrm>
            <a:off x="8856512" y="1077694"/>
            <a:ext cx="1479474" cy="1349206"/>
          </a:xfrm>
          <a:prstGeom prst="ellipse">
            <a:avLst/>
          </a:prstGeom>
          <a:ln>
            <a:noFill/>
          </a:ln>
          <a:effectLst>
            <a:softEdge rad="112500"/>
          </a:effectLst>
        </p:spPr>
      </p:pic>
      <p:sp>
        <p:nvSpPr>
          <p:cNvPr id="5" name="TextBox 4">
            <a:extLst>
              <a:ext uri="{FF2B5EF4-FFF2-40B4-BE49-F238E27FC236}">
                <a16:creationId xmlns:a16="http://schemas.microsoft.com/office/drawing/2014/main" id="{1179B958-AE68-69B3-58F0-1DBD8B615ACF}"/>
              </a:ext>
            </a:extLst>
          </p:cNvPr>
          <p:cNvSpPr txBox="1"/>
          <p:nvPr/>
        </p:nvSpPr>
        <p:spPr>
          <a:xfrm>
            <a:off x="1141033" y="3238861"/>
            <a:ext cx="2872531" cy="2246769"/>
          </a:xfrm>
          <a:prstGeom prst="rect">
            <a:avLst/>
          </a:prstGeom>
          <a:noFill/>
        </p:spPr>
        <p:txBody>
          <a:bodyPr wrap="square" rtlCol="0">
            <a:spAutoFit/>
          </a:bodyPr>
          <a:lstStyle/>
          <a:p>
            <a:r>
              <a:rPr lang="en-CA" sz="2400" dirty="0">
                <a:solidFill>
                  <a:schemeClr val="bg1"/>
                </a:solidFill>
              </a:rPr>
              <a:t>4 School Districts</a:t>
            </a:r>
          </a:p>
          <a:p>
            <a:pPr marL="342900" indent="-342900">
              <a:buFontTx/>
              <a:buChar char="-"/>
            </a:pPr>
            <a:r>
              <a:rPr lang="en-CA" sz="1800" dirty="0">
                <a:solidFill>
                  <a:schemeClr val="bg1"/>
                </a:solidFill>
              </a:rPr>
              <a:t>Resource Teachers</a:t>
            </a:r>
          </a:p>
          <a:p>
            <a:pPr marL="342900" indent="-342900">
              <a:buFontTx/>
              <a:buChar char="-"/>
            </a:pPr>
            <a:r>
              <a:rPr lang="en-CA" sz="1800" dirty="0">
                <a:solidFill>
                  <a:schemeClr val="bg1"/>
                </a:solidFill>
              </a:rPr>
              <a:t>Education Assistants</a:t>
            </a:r>
          </a:p>
          <a:p>
            <a:pPr marL="342900" indent="-342900">
              <a:buFontTx/>
              <a:buChar char="-"/>
            </a:pPr>
            <a:r>
              <a:rPr lang="en-CA" sz="1800" dirty="0">
                <a:solidFill>
                  <a:schemeClr val="bg1"/>
                </a:solidFill>
              </a:rPr>
              <a:t>Career Connections teacher</a:t>
            </a:r>
          </a:p>
          <a:p>
            <a:pPr marL="342900" indent="-342900">
              <a:buFontTx/>
              <a:buChar char="-"/>
            </a:pPr>
            <a:r>
              <a:rPr lang="en-CA" sz="1800" dirty="0">
                <a:solidFill>
                  <a:schemeClr val="bg1"/>
                </a:solidFill>
              </a:rPr>
              <a:t>(Parents/Caregivers</a:t>
            </a:r>
            <a:r>
              <a:rPr lang="en-CA" sz="2000" dirty="0">
                <a:solidFill>
                  <a:schemeClr val="bg1"/>
                </a:solidFill>
              </a:rPr>
              <a:t>)</a:t>
            </a:r>
          </a:p>
          <a:p>
            <a:pPr marL="285750" indent="-285750">
              <a:buFontTx/>
              <a:buChar char="-"/>
            </a:pPr>
            <a:endParaRPr lang="en-CA" sz="2400" dirty="0"/>
          </a:p>
        </p:txBody>
      </p:sp>
      <p:sp>
        <p:nvSpPr>
          <p:cNvPr id="7" name="TextBox 6">
            <a:extLst>
              <a:ext uri="{FF2B5EF4-FFF2-40B4-BE49-F238E27FC236}">
                <a16:creationId xmlns:a16="http://schemas.microsoft.com/office/drawing/2014/main" id="{4F79E4DB-AED1-DEB5-5973-3700BDC9572F}"/>
              </a:ext>
            </a:extLst>
          </p:cNvPr>
          <p:cNvSpPr txBox="1"/>
          <p:nvPr/>
        </p:nvSpPr>
        <p:spPr>
          <a:xfrm>
            <a:off x="8159983" y="3238861"/>
            <a:ext cx="2872531" cy="3200876"/>
          </a:xfrm>
          <a:prstGeom prst="rect">
            <a:avLst/>
          </a:prstGeom>
          <a:noFill/>
        </p:spPr>
        <p:txBody>
          <a:bodyPr wrap="square" rtlCol="0">
            <a:spAutoFit/>
          </a:bodyPr>
          <a:lstStyle/>
          <a:p>
            <a:r>
              <a:rPr lang="en-CA" sz="2400" dirty="0">
                <a:solidFill>
                  <a:schemeClr val="bg1"/>
                </a:solidFill>
              </a:rPr>
              <a:t>5 Community Living Organizations </a:t>
            </a:r>
            <a:endParaRPr lang="en-CA" sz="2000" dirty="0">
              <a:solidFill>
                <a:schemeClr val="bg1"/>
              </a:solidFill>
            </a:endParaRPr>
          </a:p>
          <a:p>
            <a:pPr marL="342900" indent="-342900">
              <a:buFontTx/>
              <a:buChar char="-"/>
            </a:pPr>
            <a:r>
              <a:rPr lang="en-CA" sz="1800" dirty="0">
                <a:solidFill>
                  <a:schemeClr val="bg1"/>
                </a:solidFill>
              </a:rPr>
              <a:t>Community Support workers</a:t>
            </a:r>
          </a:p>
          <a:p>
            <a:pPr marL="342900" indent="-342900">
              <a:buFontTx/>
              <a:buChar char="-"/>
            </a:pPr>
            <a:r>
              <a:rPr lang="en-CA" sz="1800" dirty="0">
                <a:solidFill>
                  <a:schemeClr val="bg1"/>
                </a:solidFill>
              </a:rPr>
              <a:t>Employment specialists</a:t>
            </a:r>
          </a:p>
          <a:p>
            <a:pPr marL="342900" indent="-342900">
              <a:buFontTx/>
              <a:buChar char="-"/>
            </a:pPr>
            <a:r>
              <a:rPr lang="en-CA" sz="1800" dirty="0">
                <a:solidFill>
                  <a:schemeClr val="bg1"/>
                </a:solidFill>
              </a:rPr>
              <a:t>Job coaches</a:t>
            </a:r>
          </a:p>
          <a:p>
            <a:pPr marL="342900" indent="-342900">
              <a:buFontTx/>
              <a:buChar char="-"/>
            </a:pPr>
            <a:endParaRPr lang="en-CA" sz="2000" dirty="0">
              <a:solidFill>
                <a:schemeClr val="bg1"/>
              </a:solidFill>
            </a:endParaRPr>
          </a:p>
          <a:p>
            <a:pPr marL="342900" indent="-342900">
              <a:buFontTx/>
              <a:buChar char="-"/>
            </a:pPr>
            <a:endParaRPr lang="en-CA" sz="2000" dirty="0">
              <a:solidFill>
                <a:schemeClr val="bg1"/>
              </a:solidFill>
            </a:endParaRPr>
          </a:p>
          <a:p>
            <a:pPr marL="285750" indent="-285750">
              <a:buFontTx/>
              <a:buChar char="-"/>
            </a:pPr>
            <a:endParaRPr lang="en-CA" sz="2400" dirty="0"/>
          </a:p>
        </p:txBody>
      </p:sp>
    </p:spTree>
    <p:extLst>
      <p:ext uri="{BB962C8B-B14F-4D97-AF65-F5344CB8AC3E}">
        <p14:creationId xmlns:p14="http://schemas.microsoft.com/office/powerpoint/2010/main" val="326997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DB532-4344-15D4-B29C-20297FD77B54}"/>
              </a:ext>
            </a:extLst>
          </p:cNvPr>
          <p:cNvSpPr>
            <a:spLocks noGrp="1"/>
          </p:cNvSpPr>
          <p:nvPr>
            <p:ph type="title"/>
          </p:nvPr>
        </p:nvSpPr>
        <p:spPr>
          <a:xfrm>
            <a:off x="454598" y="87354"/>
            <a:ext cx="10515600" cy="1325563"/>
          </a:xfrm>
        </p:spPr>
        <p:txBody>
          <a:bodyPr/>
          <a:lstStyle/>
          <a:p>
            <a:r>
              <a:rPr lang="en-US" dirty="0">
                <a:solidFill>
                  <a:schemeClr val="tx1"/>
                </a:solidFill>
                <a:latin typeface="Aptos" panose="020B0004020202020204" pitchFamily="34" charset="0"/>
              </a:rPr>
              <a:t>Who we are:</a:t>
            </a:r>
            <a:endParaRPr lang="en-CA" dirty="0">
              <a:solidFill>
                <a:schemeClr val="tx1"/>
              </a:solidFill>
              <a:latin typeface="Aptos" panose="020B0004020202020204" pitchFamily="34" charset="0"/>
            </a:endParaRPr>
          </a:p>
        </p:txBody>
      </p:sp>
      <p:sp>
        <p:nvSpPr>
          <p:cNvPr id="5" name="Text Placeholder 4">
            <a:extLst>
              <a:ext uri="{FF2B5EF4-FFF2-40B4-BE49-F238E27FC236}">
                <a16:creationId xmlns:a16="http://schemas.microsoft.com/office/drawing/2014/main" id="{3AD72A27-CADD-E2C5-93F9-43E91886FDDD}"/>
              </a:ext>
            </a:extLst>
          </p:cNvPr>
          <p:cNvSpPr>
            <a:spLocks noGrp="1"/>
          </p:cNvSpPr>
          <p:nvPr>
            <p:ph type="body" idx="1"/>
          </p:nvPr>
        </p:nvSpPr>
        <p:spPr>
          <a:xfrm>
            <a:off x="922954" y="1354074"/>
            <a:ext cx="2033587" cy="654178"/>
          </a:xfrm>
        </p:spPr>
        <p:txBody>
          <a:bodyPr anchor="ctr"/>
          <a:lstStyle/>
          <a:p>
            <a:r>
              <a:rPr lang="en-US" dirty="0"/>
              <a:t>Tricia Lins</a:t>
            </a:r>
            <a:endParaRPr lang="en-CA" dirty="0"/>
          </a:p>
        </p:txBody>
      </p:sp>
      <p:sp>
        <p:nvSpPr>
          <p:cNvPr id="6" name="Text Placeholder 5">
            <a:extLst>
              <a:ext uri="{FF2B5EF4-FFF2-40B4-BE49-F238E27FC236}">
                <a16:creationId xmlns:a16="http://schemas.microsoft.com/office/drawing/2014/main" id="{C1D10DC4-BBC1-1440-1EFF-6F1FA55C426E}"/>
              </a:ext>
            </a:extLst>
          </p:cNvPr>
          <p:cNvSpPr>
            <a:spLocks noGrp="1"/>
          </p:cNvSpPr>
          <p:nvPr>
            <p:ph type="body" idx="2"/>
          </p:nvPr>
        </p:nvSpPr>
        <p:spPr>
          <a:xfrm>
            <a:off x="3131405" y="2243728"/>
            <a:ext cx="2866170" cy="3080310"/>
          </a:xfrm>
        </p:spPr>
        <p:txBody>
          <a:bodyPr/>
          <a:lstStyle/>
          <a:p>
            <a:pPr marL="114300" indent="0">
              <a:buNone/>
            </a:pPr>
            <a:r>
              <a:rPr lang="en-US" sz="2000" b="1" dirty="0"/>
              <a:t>TYDE Self-Advocate Research Consultant</a:t>
            </a:r>
          </a:p>
          <a:p>
            <a:pPr marL="114300" indent="0">
              <a:buNone/>
            </a:pPr>
            <a:endParaRPr lang="en-US" sz="2000" dirty="0"/>
          </a:p>
          <a:p>
            <a:pPr marL="114300" indent="0">
              <a:buNone/>
            </a:pPr>
            <a:r>
              <a:rPr lang="en-US" sz="2000" dirty="0"/>
              <a:t>(and her side-kick, Riley)</a:t>
            </a:r>
            <a:endParaRPr lang="en-CA" sz="2000" dirty="0"/>
          </a:p>
        </p:txBody>
      </p:sp>
      <p:sp>
        <p:nvSpPr>
          <p:cNvPr id="7" name="Text Placeholder 6">
            <a:extLst>
              <a:ext uri="{FF2B5EF4-FFF2-40B4-BE49-F238E27FC236}">
                <a16:creationId xmlns:a16="http://schemas.microsoft.com/office/drawing/2014/main" id="{D6F68B31-1175-0604-4508-8E6135BB0784}"/>
              </a:ext>
            </a:extLst>
          </p:cNvPr>
          <p:cNvSpPr>
            <a:spLocks noGrp="1"/>
          </p:cNvSpPr>
          <p:nvPr>
            <p:ph type="body" idx="3"/>
          </p:nvPr>
        </p:nvSpPr>
        <p:spPr>
          <a:xfrm>
            <a:off x="6328902" y="1333788"/>
            <a:ext cx="2547257" cy="823912"/>
          </a:xfrm>
        </p:spPr>
        <p:txBody>
          <a:bodyPr anchor="ctr"/>
          <a:lstStyle/>
          <a:p>
            <a:endParaRPr lang="en-US" dirty="0"/>
          </a:p>
          <a:p>
            <a:r>
              <a:rPr lang="en-US" dirty="0"/>
              <a:t>Sandra Polushin</a:t>
            </a:r>
            <a:endParaRPr lang="en-CA" dirty="0"/>
          </a:p>
          <a:p>
            <a:endParaRPr lang="en-CA" dirty="0"/>
          </a:p>
        </p:txBody>
      </p:sp>
      <p:sp>
        <p:nvSpPr>
          <p:cNvPr id="8" name="Text Placeholder 7">
            <a:extLst>
              <a:ext uri="{FF2B5EF4-FFF2-40B4-BE49-F238E27FC236}">
                <a16:creationId xmlns:a16="http://schemas.microsoft.com/office/drawing/2014/main" id="{4F8643D6-1BD7-33E5-7406-1E393A2A8BEA}"/>
              </a:ext>
            </a:extLst>
          </p:cNvPr>
          <p:cNvSpPr>
            <a:spLocks noGrp="1"/>
          </p:cNvSpPr>
          <p:nvPr>
            <p:ph type="body" idx="4"/>
          </p:nvPr>
        </p:nvSpPr>
        <p:spPr>
          <a:xfrm>
            <a:off x="8844563" y="2255710"/>
            <a:ext cx="2139123" cy="2684463"/>
          </a:xfrm>
        </p:spPr>
        <p:txBody>
          <a:bodyPr/>
          <a:lstStyle/>
          <a:p>
            <a:pPr marL="114300" indent="0">
              <a:buNone/>
            </a:pPr>
            <a:r>
              <a:rPr lang="en-US" sz="2000" b="1" dirty="0"/>
              <a:t>TYDE Research Coordinator</a:t>
            </a:r>
            <a:endParaRPr lang="en-CA" sz="2000" b="1" dirty="0"/>
          </a:p>
        </p:txBody>
      </p:sp>
      <p:pic>
        <p:nvPicPr>
          <p:cNvPr id="12" name="Google Shape;191;g1066c3f3934_0_40">
            <a:extLst>
              <a:ext uri="{FF2B5EF4-FFF2-40B4-BE49-F238E27FC236}">
                <a16:creationId xmlns:a16="http://schemas.microsoft.com/office/drawing/2014/main" id="{BCDCFB8E-BCBF-CE00-CC2B-66DDF73033CC}"/>
              </a:ext>
            </a:extLst>
          </p:cNvPr>
          <p:cNvPicPr preferRelativeResize="0"/>
          <p:nvPr/>
        </p:nvPicPr>
        <p:blipFill rotWithShape="1">
          <a:blip r:embed="rId3">
            <a:alphaModFix/>
          </a:blip>
          <a:srcRect/>
          <a:stretch/>
        </p:blipFill>
        <p:spPr>
          <a:xfrm>
            <a:off x="5828659" y="5742187"/>
            <a:ext cx="6031809" cy="894952"/>
          </a:xfrm>
          <a:prstGeom prst="rect">
            <a:avLst/>
          </a:prstGeom>
          <a:noFill/>
          <a:ln>
            <a:noFill/>
          </a:ln>
        </p:spPr>
      </p:pic>
      <p:pic>
        <p:nvPicPr>
          <p:cNvPr id="13" name="Google Shape;198;p9" descr="A logo for a youth with disabilities&#10;&#10;AI-generated content may be incorrect.">
            <a:extLst>
              <a:ext uri="{FF2B5EF4-FFF2-40B4-BE49-F238E27FC236}">
                <a16:creationId xmlns:a16="http://schemas.microsoft.com/office/drawing/2014/main" id="{D398666F-6FD1-188B-42AE-5E67A3F19E6F}"/>
              </a:ext>
            </a:extLst>
          </p:cNvPr>
          <p:cNvPicPr preferRelativeResize="0">
            <a:picLocks noChangeAspect="1"/>
          </p:cNvPicPr>
          <p:nvPr/>
        </p:nvPicPr>
        <p:blipFill rotWithShape="1">
          <a:blip r:embed="rId4"/>
          <a:srcRect b="10936"/>
          <a:stretch/>
        </p:blipFill>
        <p:spPr>
          <a:xfrm>
            <a:off x="9845085" y="187642"/>
            <a:ext cx="1800000" cy="1509239"/>
          </a:xfrm>
          <a:prstGeom prst="rect">
            <a:avLst/>
          </a:prstGeom>
          <a:noFill/>
        </p:spPr>
      </p:pic>
      <p:pic>
        <p:nvPicPr>
          <p:cNvPr id="15" name="Picture 14">
            <a:extLst>
              <a:ext uri="{FF2B5EF4-FFF2-40B4-BE49-F238E27FC236}">
                <a16:creationId xmlns:a16="http://schemas.microsoft.com/office/drawing/2014/main" id="{90B20063-894E-3E74-E247-17DADFAC82C2}"/>
              </a:ext>
            </a:extLst>
          </p:cNvPr>
          <p:cNvPicPr>
            <a:picLocks noChangeAspect="1"/>
          </p:cNvPicPr>
          <p:nvPr/>
        </p:nvPicPr>
        <p:blipFill>
          <a:blip r:embed="rId5"/>
          <a:stretch>
            <a:fillRect/>
          </a:stretch>
        </p:blipFill>
        <p:spPr>
          <a:xfrm>
            <a:off x="6629719" y="2243729"/>
            <a:ext cx="1945624" cy="2576870"/>
          </a:xfrm>
          <a:prstGeom prst="rect">
            <a:avLst/>
          </a:prstGeom>
        </p:spPr>
      </p:pic>
      <p:cxnSp>
        <p:nvCxnSpPr>
          <p:cNvPr id="17" name="Google Shape;188;g1066c3f3934_0_40">
            <a:extLst>
              <a:ext uri="{FF2B5EF4-FFF2-40B4-BE49-F238E27FC236}">
                <a16:creationId xmlns:a16="http://schemas.microsoft.com/office/drawing/2014/main" id="{442500FA-0F53-EBCF-E15E-16B9EFDD6E72}"/>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pic>
        <p:nvPicPr>
          <p:cNvPr id="18" name="Picture 17">
            <a:extLst>
              <a:ext uri="{FF2B5EF4-FFF2-40B4-BE49-F238E27FC236}">
                <a16:creationId xmlns:a16="http://schemas.microsoft.com/office/drawing/2014/main" id="{D8FDE120-C599-0773-D662-4C5440529336}"/>
              </a:ext>
            </a:extLst>
          </p:cNvPr>
          <p:cNvPicPr>
            <a:picLocks noChangeAspect="1"/>
          </p:cNvPicPr>
          <p:nvPr/>
        </p:nvPicPr>
        <p:blipFill>
          <a:blip r:embed="rId6"/>
          <a:stretch>
            <a:fillRect/>
          </a:stretch>
        </p:blipFill>
        <p:spPr>
          <a:xfrm>
            <a:off x="922954" y="2078570"/>
            <a:ext cx="2025645" cy="2700860"/>
          </a:xfrm>
          <a:prstGeom prst="rect">
            <a:avLst/>
          </a:prstGeom>
        </p:spPr>
      </p:pic>
    </p:spTree>
    <p:extLst>
      <p:ext uri="{BB962C8B-B14F-4D97-AF65-F5344CB8AC3E}">
        <p14:creationId xmlns:p14="http://schemas.microsoft.com/office/powerpoint/2010/main" val="167681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3D8731-6B64-09FC-A721-9739767E7D45}"/>
              </a:ext>
            </a:extLst>
          </p:cNvPr>
          <p:cNvPicPr>
            <a:picLocks noChangeAspect="1"/>
          </p:cNvPicPr>
          <p:nvPr/>
        </p:nvPicPr>
        <p:blipFill>
          <a:blip r:embed="rId2"/>
          <a:stretch>
            <a:fillRect/>
          </a:stretch>
        </p:blipFill>
        <p:spPr>
          <a:xfrm>
            <a:off x="3203662" y="3977083"/>
            <a:ext cx="6340389" cy="1790855"/>
          </a:xfrm>
          <a:prstGeom prst="rect">
            <a:avLst/>
          </a:prstGeom>
          <a:ln>
            <a:noFill/>
          </a:ln>
          <a:effectLst>
            <a:softEdge rad="112500"/>
          </a:effectLst>
        </p:spPr>
      </p:pic>
      <p:pic>
        <p:nvPicPr>
          <p:cNvPr id="13" name="Google Shape;191;g1066c3f3934_0_40">
            <a:extLst>
              <a:ext uri="{FF2B5EF4-FFF2-40B4-BE49-F238E27FC236}">
                <a16:creationId xmlns:a16="http://schemas.microsoft.com/office/drawing/2014/main" id="{215DF6D8-8DC9-8462-63BF-5128FE9D474D}"/>
              </a:ext>
            </a:extLst>
          </p:cNvPr>
          <p:cNvPicPr preferRelativeResize="0"/>
          <p:nvPr/>
        </p:nvPicPr>
        <p:blipFill rotWithShape="1">
          <a:blip r:embed="rId3">
            <a:alphaModFix/>
          </a:blip>
          <a:srcRect/>
          <a:stretch/>
        </p:blipFill>
        <p:spPr>
          <a:xfrm>
            <a:off x="6160189" y="5823040"/>
            <a:ext cx="6031809" cy="894952"/>
          </a:xfrm>
          <a:prstGeom prst="rect">
            <a:avLst/>
          </a:prstGeom>
          <a:noFill/>
          <a:ln>
            <a:noFill/>
          </a:ln>
        </p:spPr>
      </p:pic>
      <p:pic>
        <p:nvPicPr>
          <p:cNvPr id="5" name="Picture 4" descr="A green speech bubble on a black background&#10;&#10;AI-generated content may be incorrect.">
            <a:extLst>
              <a:ext uri="{FF2B5EF4-FFF2-40B4-BE49-F238E27FC236}">
                <a16:creationId xmlns:a16="http://schemas.microsoft.com/office/drawing/2014/main" id="{55CF318B-1675-D41B-A263-DFE4880E5A9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333500" y="476328"/>
            <a:ext cx="9982199" cy="4171717"/>
          </a:xfrm>
          <a:prstGeom prst="rect">
            <a:avLst/>
          </a:prstGeom>
        </p:spPr>
      </p:pic>
      <p:pic>
        <p:nvPicPr>
          <p:cNvPr id="14" name="Google Shape;190;g1066c3f3934_0_40">
            <a:extLst>
              <a:ext uri="{FF2B5EF4-FFF2-40B4-BE49-F238E27FC236}">
                <a16:creationId xmlns:a16="http://schemas.microsoft.com/office/drawing/2014/main" id="{6B48097E-B5B3-E0A0-5C3B-FC46145E71DB}"/>
              </a:ext>
            </a:extLst>
          </p:cNvPr>
          <p:cNvPicPr preferRelativeResize="0"/>
          <p:nvPr/>
        </p:nvPicPr>
        <p:blipFill rotWithShape="1">
          <a:blip r:embed="rId6">
            <a:alphaModFix/>
          </a:blip>
          <a:srcRect/>
          <a:stretch/>
        </p:blipFill>
        <p:spPr>
          <a:xfrm>
            <a:off x="609312" y="4257463"/>
            <a:ext cx="2316493" cy="1901057"/>
          </a:xfrm>
          <a:prstGeom prst="rect">
            <a:avLst/>
          </a:prstGeom>
          <a:noFill/>
          <a:ln>
            <a:noFill/>
          </a:ln>
        </p:spPr>
      </p:pic>
      <p:sp>
        <p:nvSpPr>
          <p:cNvPr id="15" name="TextBox 14">
            <a:extLst>
              <a:ext uri="{FF2B5EF4-FFF2-40B4-BE49-F238E27FC236}">
                <a16:creationId xmlns:a16="http://schemas.microsoft.com/office/drawing/2014/main" id="{242BB708-DC1C-0FFE-49B7-42EBEC1884D8}"/>
              </a:ext>
            </a:extLst>
          </p:cNvPr>
          <p:cNvSpPr txBox="1"/>
          <p:nvPr/>
        </p:nvSpPr>
        <p:spPr>
          <a:xfrm>
            <a:off x="2285999" y="1195654"/>
            <a:ext cx="8077200" cy="2062103"/>
          </a:xfrm>
          <a:prstGeom prst="rect">
            <a:avLst/>
          </a:prstGeom>
          <a:noFill/>
        </p:spPr>
        <p:txBody>
          <a:bodyPr wrap="square" rtlCol="0">
            <a:spAutoFit/>
          </a:bodyPr>
          <a:lstStyle/>
          <a:p>
            <a:r>
              <a:rPr lang="en-US" sz="2000" kern="1200" dirty="0">
                <a:solidFill>
                  <a:schemeClr val="tx1"/>
                </a:solidFill>
                <a:latin typeface="Abadi" panose="020B0604020104020204" pitchFamily="34" charset="0"/>
                <a:ea typeface="+mn-ea"/>
                <a:cs typeface="+mn-cs"/>
              </a:rPr>
              <a:t>“</a:t>
            </a:r>
            <a:r>
              <a:rPr lang="en-CA" sz="2000" dirty="0">
                <a:solidFill>
                  <a:schemeClr val="tx1"/>
                </a:solidFill>
                <a:effectLst/>
                <a:latin typeface="Abadi" panose="020B0604020104020204" pitchFamily="34" charset="0"/>
                <a:ea typeface="Arial" panose="020B0604020202020204" pitchFamily="34" charset="0"/>
              </a:rPr>
              <a:t>I learned a lot of skills from it [TYDE]. I did learn how to communicate properly with coworkers, and I definitely learned how to keep a job for sure…</a:t>
            </a:r>
            <a:r>
              <a:rPr lang="en-CA" sz="2000" dirty="0">
                <a:solidFill>
                  <a:schemeClr val="tx1"/>
                </a:solidFill>
                <a:latin typeface="Abadi" panose="020B0604020104020204" pitchFamily="34" charset="0"/>
                <a:ea typeface="Arial" panose="020B0604020202020204" pitchFamily="34" charset="0"/>
              </a:rPr>
              <a:t>I</a:t>
            </a:r>
            <a:r>
              <a:rPr lang="en-CA" sz="2000" dirty="0">
                <a:solidFill>
                  <a:schemeClr val="tx1"/>
                </a:solidFill>
                <a:effectLst/>
                <a:latin typeface="Abadi" panose="020B0604020104020204" pitchFamily="34" charset="0"/>
                <a:ea typeface="Arial" panose="020B0604020202020204" pitchFamily="34" charset="0"/>
              </a:rPr>
              <a:t>t definitely did help me focus on what I need to do next because it taught me how to like properly set goals </a:t>
            </a:r>
            <a:r>
              <a:rPr lang="en-CA" sz="2000" u="sng" dirty="0">
                <a:solidFill>
                  <a:schemeClr val="tx1"/>
                </a:solidFill>
                <a:effectLst/>
                <a:latin typeface="Abadi" panose="020B0604020104020204" pitchFamily="34" charset="0"/>
                <a:ea typeface="Arial" panose="020B0604020202020204" pitchFamily="34" charset="0"/>
              </a:rPr>
              <a:t>for me </a:t>
            </a:r>
            <a:r>
              <a:rPr lang="en-CA" sz="2000" dirty="0">
                <a:solidFill>
                  <a:schemeClr val="tx1"/>
                </a:solidFill>
                <a:effectLst/>
                <a:latin typeface="Abadi" panose="020B0604020104020204" pitchFamily="34" charset="0"/>
                <a:ea typeface="Arial" panose="020B0604020202020204" pitchFamily="34" charset="0"/>
              </a:rPr>
              <a:t>and like, properly. I learned what I want to do and prioritize.</a:t>
            </a:r>
            <a:r>
              <a:rPr lang="en-US" sz="2000" kern="1200" dirty="0">
                <a:solidFill>
                  <a:schemeClr val="tx1"/>
                </a:solidFill>
                <a:latin typeface="Abadi" panose="020B0604020104020204" pitchFamily="34" charset="0"/>
                <a:ea typeface="+mn-ea"/>
                <a:cs typeface="+mn-cs"/>
              </a:rPr>
              <a:t>” </a:t>
            </a:r>
          </a:p>
          <a:p>
            <a:endParaRPr lang="en-CA" sz="1400" dirty="0">
              <a:solidFill>
                <a:schemeClr val="tx1"/>
              </a:solidFill>
              <a:effectLst/>
              <a:latin typeface="Arial" panose="020B0604020202020204" pitchFamily="34" charset="0"/>
              <a:ea typeface="Arial" panose="020B0604020202020204" pitchFamily="34" charset="0"/>
            </a:endParaRPr>
          </a:p>
          <a:p>
            <a:r>
              <a:rPr lang="en-CA" dirty="0"/>
              <a:t>Dual Credit Student</a:t>
            </a:r>
          </a:p>
        </p:txBody>
      </p:sp>
    </p:spTree>
    <p:extLst>
      <p:ext uri="{BB962C8B-B14F-4D97-AF65-F5344CB8AC3E}">
        <p14:creationId xmlns:p14="http://schemas.microsoft.com/office/powerpoint/2010/main" val="391080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471FE-19F2-15AA-A5CE-DFCCF3361C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F78FB44-A39E-96CE-2231-26E1B2C7D6E1}"/>
              </a:ext>
            </a:extLst>
          </p:cNvPr>
          <p:cNvPicPr>
            <a:picLocks noChangeAspect="1"/>
          </p:cNvPicPr>
          <p:nvPr/>
        </p:nvPicPr>
        <p:blipFill>
          <a:blip r:embed="rId3"/>
          <a:srcRect l="-1422" t="-2178" b="-1294"/>
          <a:stretch/>
        </p:blipFill>
        <p:spPr>
          <a:xfrm flipH="1">
            <a:off x="1591884" y="484978"/>
            <a:ext cx="7697562" cy="4316583"/>
          </a:xfrm>
          <a:prstGeom prst="rect">
            <a:avLst/>
          </a:prstGeom>
        </p:spPr>
      </p:pic>
      <p:sp>
        <p:nvSpPr>
          <p:cNvPr id="9" name="TextBox 8">
            <a:extLst>
              <a:ext uri="{FF2B5EF4-FFF2-40B4-BE49-F238E27FC236}">
                <a16:creationId xmlns:a16="http://schemas.microsoft.com/office/drawing/2014/main" id="{1C0B77E5-982A-3260-FE47-6238D77E3D61}"/>
              </a:ext>
            </a:extLst>
          </p:cNvPr>
          <p:cNvSpPr txBox="1"/>
          <p:nvPr/>
        </p:nvSpPr>
        <p:spPr>
          <a:xfrm>
            <a:off x="1857829" y="1142999"/>
            <a:ext cx="7048118" cy="2639409"/>
          </a:xfrm>
          <a:prstGeom prst="rect">
            <a:avLst/>
          </a:prstGeom>
        </p:spPr>
        <p:txBody>
          <a:bodyPr vert="horz" lIns="91440" tIns="45720" rIns="91440" bIns="45720" rtlCol="0" anchor="ctr">
            <a:normAutofit fontScale="85000" lnSpcReduction="20000"/>
          </a:bodyPr>
          <a:lstStyle/>
          <a:p>
            <a:pPr>
              <a:lnSpc>
                <a:spcPct val="120000"/>
              </a:lnSpc>
              <a:spcAft>
                <a:spcPts val="600"/>
              </a:spcAft>
            </a:pPr>
            <a:r>
              <a:rPr lang="en-US" sz="2600" kern="1200" dirty="0">
                <a:solidFill>
                  <a:schemeClr val="bg1"/>
                </a:solidFill>
                <a:latin typeface="+mn-lt"/>
                <a:ea typeface="+mn-ea"/>
                <a:cs typeface="+mn-cs"/>
              </a:rPr>
              <a:t>“It was very impactful for the resource teachers and staff to </a:t>
            </a:r>
            <a:r>
              <a:rPr lang="en-US" sz="2600" b="1" i="1" kern="1200" dirty="0">
                <a:solidFill>
                  <a:schemeClr val="bg1"/>
                </a:solidFill>
                <a:latin typeface="+mn-lt"/>
                <a:ea typeface="+mn-ea"/>
                <a:cs typeface="+mn-cs"/>
              </a:rPr>
              <a:t>actually see </a:t>
            </a:r>
            <a:r>
              <a:rPr lang="en-US" sz="2600" kern="1200" dirty="0">
                <a:solidFill>
                  <a:schemeClr val="bg1"/>
                </a:solidFill>
                <a:latin typeface="+mn-lt"/>
                <a:ea typeface="+mn-ea"/>
                <a:cs typeface="+mn-cs"/>
              </a:rPr>
              <a:t>curriculum that’s actually designed with those learners in mind. </a:t>
            </a:r>
          </a:p>
          <a:p>
            <a:pPr>
              <a:lnSpc>
                <a:spcPct val="120000"/>
              </a:lnSpc>
              <a:spcAft>
                <a:spcPts val="600"/>
              </a:spcAft>
            </a:pPr>
            <a:endParaRPr lang="en-US" sz="2600" kern="1200" dirty="0">
              <a:solidFill>
                <a:schemeClr val="bg1"/>
              </a:solidFill>
              <a:latin typeface="+mn-lt"/>
              <a:ea typeface="+mn-ea"/>
              <a:cs typeface="+mn-cs"/>
            </a:endParaRPr>
          </a:p>
          <a:p>
            <a:pPr>
              <a:lnSpc>
                <a:spcPct val="120000"/>
              </a:lnSpc>
              <a:spcAft>
                <a:spcPts val="600"/>
              </a:spcAft>
            </a:pPr>
            <a:r>
              <a:rPr lang="en-US" sz="2600" kern="1200" dirty="0">
                <a:solidFill>
                  <a:schemeClr val="bg1"/>
                </a:solidFill>
                <a:latin typeface="+mn-lt"/>
                <a:ea typeface="+mn-ea"/>
                <a:cs typeface="+mn-cs"/>
              </a:rPr>
              <a:t>But the biggest ‘aha’ being that </a:t>
            </a:r>
            <a:r>
              <a:rPr lang="en-US" sz="2600" b="1" i="1" kern="1200" dirty="0">
                <a:solidFill>
                  <a:schemeClr val="bg1"/>
                </a:solidFill>
                <a:latin typeface="+mn-lt"/>
                <a:ea typeface="+mn-ea"/>
                <a:cs typeface="+mn-cs"/>
              </a:rPr>
              <a:t>everyone</a:t>
            </a:r>
            <a:r>
              <a:rPr lang="en-US" sz="2600" kern="1200" dirty="0">
                <a:solidFill>
                  <a:schemeClr val="bg1"/>
                </a:solidFill>
                <a:latin typeface="+mn-lt"/>
                <a:ea typeface="+mn-ea"/>
                <a:cs typeface="+mn-cs"/>
              </a:rPr>
              <a:t> could use this curriculum…THAT to me was a really powerful shift” </a:t>
            </a:r>
            <a:r>
              <a:rPr lang="en-US" sz="2000" kern="1200" dirty="0">
                <a:solidFill>
                  <a:schemeClr val="bg1"/>
                </a:solidFill>
                <a:latin typeface="+mn-lt"/>
                <a:ea typeface="+mn-ea"/>
                <a:cs typeface="+mn-cs"/>
              </a:rPr>
              <a:t>(School District participant)</a:t>
            </a:r>
          </a:p>
        </p:txBody>
      </p:sp>
      <p:pic>
        <p:nvPicPr>
          <p:cNvPr id="6" name="Picture 5" descr="A group of people standing together&#10;&#10;AI-generated content may be incorrect.">
            <a:extLst>
              <a:ext uri="{FF2B5EF4-FFF2-40B4-BE49-F238E27FC236}">
                <a16:creationId xmlns:a16="http://schemas.microsoft.com/office/drawing/2014/main" id="{B04623F3-5B65-9A41-5537-E0CCF4A59DD8}"/>
              </a:ext>
            </a:extLst>
          </p:cNvPr>
          <p:cNvPicPr>
            <a:picLocks noChangeAspect="1"/>
          </p:cNvPicPr>
          <p:nvPr/>
        </p:nvPicPr>
        <p:blipFill>
          <a:blip r:embed="rId4"/>
          <a:srcRect l="-1343" t="3" r="69882" b="-3"/>
          <a:stretch/>
        </p:blipFill>
        <p:spPr>
          <a:xfrm>
            <a:off x="5248396" y="4363810"/>
            <a:ext cx="911793" cy="2389711"/>
          </a:xfrm>
          <a:prstGeom prst="rect">
            <a:avLst/>
          </a:prstGeom>
        </p:spPr>
      </p:pic>
      <p:pic>
        <p:nvPicPr>
          <p:cNvPr id="4" name="Google Shape;190;g1066c3f3934_0_40">
            <a:extLst>
              <a:ext uri="{FF2B5EF4-FFF2-40B4-BE49-F238E27FC236}">
                <a16:creationId xmlns:a16="http://schemas.microsoft.com/office/drawing/2014/main" id="{FDBE2524-8F30-282C-E60F-D4EF360F07E2}"/>
              </a:ext>
            </a:extLst>
          </p:cNvPr>
          <p:cNvPicPr preferRelativeResize="0"/>
          <p:nvPr/>
        </p:nvPicPr>
        <p:blipFill rotWithShape="1">
          <a:blip r:embed="rId5">
            <a:alphaModFix/>
          </a:blip>
          <a:srcRect/>
          <a:stretch/>
        </p:blipFill>
        <p:spPr>
          <a:xfrm>
            <a:off x="1039445" y="4753238"/>
            <a:ext cx="2316493" cy="1901057"/>
          </a:xfrm>
          <a:prstGeom prst="rect">
            <a:avLst/>
          </a:prstGeom>
          <a:noFill/>
          <a:ln>
            <a:noFill/>
          </a:ln>
        </p:spPr>
      </p:pic>
      <p:pic>
        <p:nvPicPr>
          <p:cNvPr id="5" name="Google Shape;191;g1066c3f3934_0_40">
            <a:extLst>
              <a:ext uri="{FF2B5EF4-FFF2-40B4-BE49-F238E27FC236}">
                <a16:creationId xmlns:a16="http://schemas.microsoft.com/office/drawing/2014/main" id="{39FF4847-A088-387C-A5C7-3F9E818A2197}"/>
              </a:ext>
            </a:extLst>
          </p:cNvPr>
          <p:cNvPicPr preferRelativeResize="0"/>
          <p:nvPr/>
        </p:nvPicPr>
        <p:blipFill rotWithShape="1">
          <a:blip r:embed="rId6">
            <a:alphaModFix/>
          </a:blip>
          <a:srcRect/>
          <a:stretch/>
        </p:blipFill>
        <p:spPr>
          <a:xfrm>
            <a:off x="6160189" y="5823040"/>
            <a:ext cx="6031809" cy="894952"/>
          </a:xfrm>
          <a:prstGeom prst="rect">
            <a:avLst/>
          </a:prstGeom>
          <a:noFill/>
          <a:ln>
            <a:noFill/>
          </a:ln>
        </p:spPr>
      </p:pic>
    </p:spTree>
    <p:extLst>
      <p:ext uri="{BB962C8B-B14F-4D97-AF65-F5344CB8AC3E}">
        <p14:creationId xmlns:p14="http://schemas.microsoft.com/office/powerpoint/2010/main" val="144391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73827-9883-A2F6-1D1B-A049B60153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727C5B-52AC-1A09-5382-9D148B3D5CF8}"/>
              </a:ext>
            </a:extLst>
          </p:cNvPr>
          <p:cNvPicPr>
            <a:picLocks noChangeAspect="1"/>
          </p:cNvPicPr>
          <p:nvPr/>
        </p:nvPicPr>
        <p:blipFill>
          <a:blip r:embed="rId3">
            <a:lum bright="70000" contrast="-70000"/>
          </a:blip>
          <a:srcRect l="-1422" t="-2178" b="-1294"/>
          <a:stretch/>
        </p:blipFill>
        <p:spPr>
          <a:xfrm>
            <a:off x="2625503" y="337381"/>
            <a:ext cx="6727135" cy="4884815"/>
          </a:xfrm>
          <a:prstGeom prst="rect">
            <a:avLst/>
          </a:prstGeom>
        </p:spPr>
      </p:pic>
      <p:sp>
        <p:nvSpPr>
          <p:cNvPr id="9" name="TextBox 8">
            <a:extLst>
              <a:ext uri="{FF2B5EF4-FFF2-40B4-BE49-F238E27FC236}">
                <a16:creationId xmlns:a16="http://schemas.microsoft.com/office/drawing/2014/main" id="{172D0D78-E7C0-347F-F34F-11FA97C6FBE9}"/>
              </a:ext>
            </a:extLst>
          </p:cNvPr>
          <p:cNvSpPr txBox="1"/>
          <p:nvPr/>
        </p:nvSpPr>
        <p:spPr>
          <a:xfrm>
            <a:off x="2832338" y="1174002"/>
            <a:ext cx="6516504" cy="2824838"/>
          </a:xfrm>
          <a:prstGeom prst="rect">
            <a:avLst/>
          </a:prstGeom>
        </p:spPr>
        <p:txBody>
          <a:bodyPr vert="horz" lIns="91440" tIns="45720" rIns="91440" bIns="45720" rtlCol="0" anchor="ctr">
            <a:normAutofit lnSpcReduction="10000"/>
          </a:bodyPr>
          <a:lstStyle/>
          <a:p>
            <a:pPr marL="76200" indent="0">
              <a:buNone/>
            </a:pPr>
            <a:r>
              <a:rPr lang="en-US" sz="2800" b="0" i="0" u="none" strike="noStrike" baseline="0" dirty="0">
                <a:solidFill>
                  <a:schemeClr val="tx1"/>
                </a:solidFill>
                <a:latin typeface="Abadi" panose="020B0604020104020204" pitchFamily="34" charset="0"/>
              </a:rPr>
              <a:t>“it caused [staff] to reflect a lot on how much time we spend doing other things versus how much time we spend actually getting to know the youth themselves and giving them the opportunity to get to know themselves.”</a:t>
            </a:r>
          </a:p>
          <a:p>
            <a:pPr marL="76200" indent="0">
              <a:buNone/>
            </a:pPr>
            <a:r>
              <a:rPr lang="en-US" sz="2000" kern="1200" dirty="0">
                <a:solidFill>
                  <a:schemeClr val="tx1"/>
                </a:solidFill>
                <a:latin typeface="+mn-lt"/>
                <a:ea typeface="+mn-ea"/>
                <a:cs typeface="+mn-cs"/>
              </a:rPr>
              <a:t>(School District participant)</a:t>
            </a:r>
          </a:p>
        </p:txBody>
      </p:sp>
      <p:pic>
        <p:nvPicPr>
          <p:cNvPr id="6" name="Picture 5" descr="A group of people standing together&#10;&#10;AI-generated content may be incorrect.">
            <a:extLst>
              <a:ext uri="{FF2B5EF4-FFF2-40B4-BE49-F238E27FC236}">
                <a16:creationId xmlns:a16="http://schemas.microsoft.com/office/drawing/2014/main" id="{0F264C01-DBA3-3425-628A-C91EA29466F2}"/>
              </a:ext>
            </a:extLst>
          </p:cNvPr>
          <p:cNvPicPr>
            <a:picLocks noChangeAspect="1"/>
          </p:cNvPicPr>
          <p:nvPr/>
        </p:nvPicPr>
        <p:blipFill>
          <a:blip r:embed="rId4"/>
          <a:srcRect l="26700" t="4446" r="32146" b="-3"/>
          <a:stretch/>
        </p:blipFill>
        <p:spPr>
          <a:xfrm flipH="1">
            <a:off x="4947476" y="4425724"/>
            <a:ext cx="1148522" cy="2198914"/>
          </a:xfrm>
          <a:prstGeom prst="rect">
            <a:avLst/>
          </a:prstGeom>
        </p:spPr>
      </p:pic>
      <p:pic>
        <p:nvPicPr>
          <p:cNvPr id="4" name="Google Shape;190;g1066c3f3934_0_40">
            <a:extLst>
              <a:ext uri="{FF2B5EF4-FFF2-40B4-BE49-F238E27FC236}">
                <a16:creationId xmlns:a16="http://schemas.microsoft.com/office/drawing/2014/main" id="{32562DC7-B945-9A63-B51E-8571F001ADA3}"/>
              </a:ext>
            </a:extLst>
          </p:cNvPr>
          <p:cNvPicPr preferRelativeResize="0"/>
          <p:nvPr/>
        </p:nvPicPr>
        <p:blipFill rotWithShape="1">
          <a:blip r:embed="rId5">
            <a:alphaModFix/>
          </a:blip>
          <a:srcRect/>
          <a:stretch/>
        </p:blipFill>
        <p:spPr>
          <a:xfrm>
            <a:off x="949869" y="4681419"/>
            <a:ext cx="2316493" cy="1901057"/>
          </a:xfrm>
          <a:prstGeom prst="rect">
            <a:avLst/>
          </a:prstGeom>
          <a:noFill/>
          <a:ln>
            <a:noFill/>
          </a:ln>
        </p:spPr>
      </p:pic>
      <p:pic>
        <p:nvPicPr>
          <p:cNvPr id="5" name="Google Shape;191;g1066c3f3934_0_40">
            <a:extLst>
              <a:ext uri="{FF2B5EF4-FFF2-40B4-BE49-F238E27FC236}">
                <a16:creationId xmlns:a16="http://schemas.microsoft.com/office/drawing/2014/main" id="{40286935-41D0-DBF2-3DDE-EB11EF550166}"/>
              </a:ext>
            </a:extLst>
          </p:cNvPr>
          <p:cNvPicPr preferRelativeResize="0"/>
          <p:nvPr/>
        </p:nvPicPr>
        <p:blipFill rotWithShape="1">
          <a:blip r:embed="rId6">
            <a:alphaModFix/>
          </a:blip>
          <a:srcRect/>
          <a:stretch/>
        </p:blipFill>
        <p:spPr>
          <a:xfrm>
            <a:off x="6160189" y="5823040"/>
            <a:ext cx="6031809" cy="894952"/>
          </a:xfrm>
          <a:prstGeom prst="rect">
            <a:avLst/>
          </a:prstGeom>
          <a:noFill/>
          <a:ln>
            <a:noFill/>
          </a:ln>
        </p:spPr>
      </p:pic>
    </p:spTree>
    <p:extLst>
      <p:ext uri="{BB962C8B-B14F-4D97-AF65-F5344CB8AC3E}">
        <p14:creationId xmlns:p14="http://schemas.microsoft.com/office/powerpoint/2010/main" val="185006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540C1-EC6D-6F67-BC68-E70B29C02161}"/>
              </a:ext>
            </a:extLst>
          </p:cNvPr>
          <p:cNvPicPr>
            <a:picLocks noChangeAspect="1"/>
          </p:cNvPicPr>
          <p:nvPr/>
        </p:nvPicPr>
        <p:blipFill>
          <a:blip r:embed="rId3"/>
          <a:srcRect/>
          <a:stretch/>
        </p:blipFill>
        <p:spPr>
          <a:xfrm>
            <a:off x="857504" y="1012371"/>
            <a:ext cx="4870796" cy="4441922"/>
          </a:xfrm>
          <a:prstGeom prst="ellipse">
            <a:avLst/>
          </a:prstGeom>
          <a:ln>
            <a:noFill/>
          </a:ln>
          <a:effectLst>
            <a:softEdge rad="112500"/>
          </a:effectLst>
        </p:spPr>
      </p:pic>
      <p:sp>
        <p:nvSpPr>
          <p:cNvPr id="5" name="TextBox 4">
            <a:extLst>
              <a:ext uri="{FF2B5EF4-FFF2-40B4-BE49-F238E27FC236}">
                <a16:creationId xmlns:a16="http://schemas.microsoft.com/office/drawing/2014/main" id="{8878E9EA-DAF7-1269-0020-23EE6BE7E786}"/>
              </a:ext>
            </a:extLst>
          </p:cNvPr>
          <p:cNvSpPr txBox="1"/>
          <p:nvPr/>
        </p:nvSpPr>
        <p:spPr>
          <a:xfrm>
            <a:off x="6463700" y="1144918"/>
            <a:ext cx="4870796" cy="4278094"/>
          </a:xfrm>
          <a:prstGeom prst="rect">
            <a:avLst/>
          </a:prstGeom>
          <a:noFill/>
        </p:spPr>
        <p:txBody>
          <a:bodyPr wrap="square">
            <a:spAutoFit/>
          </a:bodyPr>
          <a:lstStyle/>
          <a:p>
            <a:r>
              <a:rPr lang="en-CA" sz="2400" dirty="0">
                <a:solidFill>
                  <a:schemeClr val="tx1"/>
                </a:solidFill>
                <a:effectLst/>
                <a:latin typeface="Arial" panose="020B0604020202020204" pitchFamily="34" charset="0"/>
                <a:ea typeface="Arial" panose="020B0604020202020204" pitchFamily="34" charset="0"/>
              </a:rPr>
              <a:t>“Going through the goals is very helpful, especially when you do it at the end of the unit because they start getting ideas through the videos that they've watched. </a:t>
            </a:r>
          </a:p>
          <a:p>
            <a:endParaRPr lang="en-CA" sz="2400" dirty="0">
              <a:solidFill>
                <a:schemeClr val="tx1"/>
              </a:solidFill>
              <a:latin typeface="Arial" panose="020B0604020202020204" pitchFamily="34" charset="0"/>
              <a:ea typeface="Arial" panose="020B0604020202020204" pitchFamily="34" charset="0"/>
            </a:endParaRPr>
          </a:p>
          <a:p>
            <a:r>
              <a:rPr lang="en-CA" sz="2400" dirty="0">
                <a:solidFill>
                  <a:schemeClr val="tx1"/>
                </a:solidFill>
                <a:effectLst/>
                <a:latin typeface="Arial" panose="020B0604020202020204" pitchFamily="34" charset="0"/>
                <a:ea typeface="Arial" panose="020B0604020202020204" pitchFamily="34" charset="0"/>
              </a:rPr>
              <a:t>For the youth that I've supported, it really helped her navigate and see what she actually wanted to do and how to complete that goal.”</a:t>
            </a:r>
          </a:p>
          <a:p>
            <a:r>
              <a:rPr lang="en-CA" sz="1600" dirty="0">
                <a:solidFill>
                  <a:schemeClr val="tx1"/>
                </a:solidFill>
                <a:latin typeface="Arial" panose="020B0604020202020204" pitchFamily="34" charset="0"/>
              </a:rPr>
              <a:t>(Employment Specialist | Community Living Agency)</a:t>
            </a:r>
            <a:endParaRPr lang="en-CA" sz="1600" dirty="0">
              <a:solidFill>
                <a:schemeClr val="tx1"/>
              </a:solidFill>
            </a:endParaRPr>
          </a:p>
        </p:txBody>
      </p:sp>
    </p:spTree>
    <p:extLst>
      <p:ext uri="{BB962C8B-B14F-4D97-AF65-F5344CB8AC3E}">
        <p14:creationId xmlns:p14="http://schemas.microsoft.com/office/powerpoint/2010/main" val="3003423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39C220-0997-3D29-814D-94C5E33D90C5}"/>
              </a:ext>
            </a:extLst>
          </p:cNvPr>
          <p:cNvSpPr txBox="1"/>
          <p:nvPr/>
        </p:nvSpPr>
        <p:spPr>
          <a:xfrm>
            <a:off x="1892300" y="1411694"/>
            <a:ext cx="8407400" cy="1631216"/>
          </a:xfrm>
          <a:prstGeom prst="rect">
            <a:avLst/>
          </a:prstGeom>
          <a:noFill/>
        </p:spPr>
        <p:txBody>
          <a:bodyPr wrap="square">
            <a:spAutoFit/>
          </a:bodyPr>
          <a:lstStyle/>
          <a:p>
            <a:r>
              <a:rPr lang="en-CA" sz="2000" dirty="0">
                <a:solidFill>
                  <a:schemeClr val="accent6"/>
                </a:solidFill>
                <a:effectLst/>
                <a:latin typeface="Arial" panose="020B0604020202020204" pitchFamily="34" charset="0"/>
                <a:ea typeface="Arial" panose="020B0604020202020204" pitchFamily="34" charset="0"/>
              </a:rPr>
              <a:t>I think very highly of TYDE, I think it was very beneficial for many of my youth, and I still reference it in the material even now that I'm more focused on adult services. And I kind of wish there was a young adult version of it for those in the early to mid 20s. I think the discovery tools that TYDE has, I think would be beneficial for everyone, not just youth.</a:t>
            </a:r>
            <a:endParaRPr lang="en-CA" sz="2000" dirty="0">
              <a:solidFill>
                <a:schemeClr val="accent6"/>
              </a:solidFill>
            </a:endParaRPr>
          </a:p>
        </p:txBody>
      </p:sp>
      <p:sp>
        <p:nvSpPr>
          <p:cNvPr id="7" name="TextBox 6">
            <a:extLst>
              <a:ext uri="{FF2B5EF4-FFF2-40B4-BE49-F238E27FC236}">
                <a16:creationId xmlns:a16="http://schemas.microsoft.com/office/drawing/2014/main" id="{8BF0F539-AB43-1ED6-BF31-A1A471A9CDD1}"/>
              </a:ext>
            </a:extLst>
          </p:cNvPr>
          <p:cNvSpPr txBox="1"/>
          <p:nvPr/>
        </p:nvSpPr>
        <p:spPr>
          <a:xfrm>
            <a:off x="1549400" y="3403600"/>
            <a:ext cx="9093200" cy="2092881"/>
          </a:xfrm>
          <a:prstGeom prst="rect">
            <a:avLst/>
          </a:prstGeom>
          <a:noFill/>
        </p:spPr>
        <p:txBody>
          <a:bodyPr wrap="square">
            <a:spAutoFit/>
          </a:bodyPr>
          <a:lstStyle/>
          <a:p>
            <a:r>
              <a:rPr lang="en-CA" sz="1800" dirty="0">
                <a:solidFill>
                  <a:srgbClr val="0070C0"/>
                </a:solidFill>
                <a:effectLst/>
                <a:latin typeface="Arial" panose="020B0604020202020204" pitchFamily="34" charset="0"/>
                <a:ea typeface="Arial" panose="020B0604020202020204" pitchFamily="34" charset="0"/>
              </a:rPr>
              <a:t>“I think in terms of transition, the one piece that's always missing is and has been for some time is the stories, because they tend to get lost…if the kids do TYDE in their school and then can come out of that with their pre-done Discovery of “who I am”  (if trying to access youth services or supports through CLBC, they can say “this is the path that I want you to help me do”, they can say, “Here it is, This is the path that I want you to help me do!...</a:t>
            </a:r>
            <a:r>
              <a:rPr lang="en-CA" sz="2000" dirty="0">
                <a:solidFill>
                  <a:srgbClr val="0070C0"/>
                </a:solidFill>
                <a:effectLst/>
                <a:latin typeface="Arial" panose="020B0604020202020204" pitchFamily="34" charset="0"/>
                <a:ea typeface="Arial" panose="020B0604020202020204" pitchFamily="34" charset="0"/>
              </a:rPr>
              <a:t>So, I think that's just really, really cool. You know, I think it's awesome</a:t>
            </a:r>
            <a:endParaRPr lang="en-CA" sz="2000" dirty="0">
              <a:solidFill>
                <a:srgbClr val="0070C0"/>
              </a:solidFill>
            </a:endParaRPr>
          </a:p>
        </p:txBody>
      </p:sp>
    </p:spTree>
    <p:extLst>
      <p:ext uri="{BB962C8B-B14F-4D97-AF65-F5344CB8AC3E}">
        <p14:creationId xmlns:p14="http://schemas.microsoft.com/office/powerpoint/2010/main" val="124496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0" y="94525"/>
            <a:ext cx="12030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400" b="1" dirty="0">
                <a:solidFill>
                  <a:srgbClr val="0B2343"/>
                </a:solidFill>
                <a:latin typeface="Abadi" panose="020B0604020104020204" pitchFamily="34" charset="0"/>
                <a:ea typeface="Cambria"/>
                <a:cs typeface="Cambria"/>
                <a:sym typeface="Cambria"/>
              </a:rPr>
              <a:t>TYDE Delivery Options</a:t>
            </a:r>
            <a:endParaRPr sz="4400" b="0" i="0" u="none" strike="noStrike" cap="none" dirty="0">
              <a:solidFill>
                <a:srgbClr val="000000"/>
              </a:solidFill>
              <a:latin typeface="Abadi" panose="020B0604020104020204" pitchFamily="34" charset="0"/>
              <a:sym typeface="Arial"/>
            </a:endParaRPr>
          </a:p>
        </p:txBody>
      </p:sp>
      <p:cxnSp>
        <p:nvCxnSpPr>
          <p:cNvPr id="188" name="Google Shape;188;g1066c3f3934_0_40"/>
          <p:cNvCxnSpPr/>
          <p:nvPr/>
        </p:nvCxnSpPr>
        <p:spPr>
          <a:xfrm>
            <a:off x="0" y="1110185"/>
            <a:ext cx="12192000" cy="0"/>
          </a:xfrm>
          <a:prstGeom prst="straightConnector1">
            <a:avLst/>
          </a:prstGeom>
          <a:noFill/>
          <a:ln w="66675" cap="flat" cmpd="sng">
            <a:solidFill>
              <a:srgbClr val="0B2343"/>
            </a:solidFill>
            <a:prstDash val="solid"/>
            <a:miter lim="800000"/>
            <a:headEnd type="none" w="sm" len="sm"/>
            <a:tailEnd type="none" w="sm" len="sm"/>
          </a:ln>
        </p:spPr>
      </p:cxnSp>
      <p:sp>
        <p:nvSpPr>
          <p:cNvPr id="189" name="Google Shape;189;g1066c3f3934_0_40"/>
          <p:cNvSpPr txBox="1"/>
          <p:nvPr/>
        </p:nvSpPr>
        <p:spPr>
          <a:xfrm>
            <a:off x="646785" y="1290714"/>
            <a:ext cx="10276587" cy="48936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rgbClr val="000000"/>
              </a:buClr>
              <a:buSzPts val="1800"/>
            </a:pPr>
            <a:endParaRPr lang="en-US" sz="2800" b="1" dirty="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Font typeface="Arial" panose="020B0604020202020204" pitchFamily="34" charset="0"/>
              <a:buChar char="•"/>
            </a:pPr>
            <a:r>
              <a:rPr lang="en-US" sz="2800" b="1" dirty="0">
                <a:solidFill>
                  <a:srgbClr val="002060"/>
                </a:solidFill>
                <a:latin typeface="Calibri"/>
                <a:ea typeface="Calibri"/>
                <a:cs typeface="Calibri"/>
                <a:sym typeface="Calibri"/>
              </a:rPr>
              <a:t>Small Group and 1:1</a:t>
            </a:r>
          </a:p>
          <a:p>
            <a:pPr marL="457200" marR="0" lvl="0" indent="-457200" algn="l" rtl="0">
              <a:lnSpc>
                <a:spcPct val="100000"/>
              </a:lnSpc>
              <a:spcBef>
                <a:spcPts val="0"/>
              </a:spcBef>
              <a:spcAft>
                <a:spcPts val="0"/>
              </a:spcAft>
              <a:buClr>
                <a:srgbClr val="000000"/>
              </a:buClr>
              <a:buSzPts val="1800"/>
              <a:buFont typeface="Arial" panose="020B0604020202020204" pitchFamily="34" charset="0"/>
              <a:buChar char="•"/>
            </a:pPr>
            <a:endParaRPr lang="en-US" sz="2800" b="1" dirty="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Font typeface="Arial" panose="020B0604020202020204" pitchFamily="34" charset="0"/>
              <a:buChar char="•"/>
            </a:pPr>
            <a:r>
              <a:rPr lang="en-US" sz="2800" b="1" dirty="0">
                <a:solidFill>
                  <a:srgbClr val="002060"/>
                </a:solidFill>
                <a:latin typeface="Calibri"/>
                <a:ea typeface="Calibri"/>
                <a:cs typeface="Calibri"/>
                <a:sym typeface="Calibri"/>
              </a:rPr>
              <a:t>Partner options – Educational Assistant; Teacher; Community Living staff (employment specialists, job coaches, community support workers); Parent/Family Member</a:t>
            </a:r>
          </a:p>
          <a:p>
            <a:pPr marL="0" marR="0" lvl="0" indent="0" algn="l" rtl="0">
              <a:lnSpc>
                <a:spcPct val="100000"/>
              </a:lnSpc>
              <a:spcBef>
                <a:spcPts val="0"/>
              </a:spcBef>
              <a:spcAft>
                <a:spcPts val="0"/>
              </a:spcAft>
              <a:buClr>
                <a:srgbClr val="000000"/>
              </a:buClr>
              <a:buSzPts val="1800"/>
              <a:buFont typeface="Arial"/>
              <a:buNone/>
            </a:pPr>
            <a:endParaRPr lang="en-US"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90" name="Google Shape;190;g1066c3f3934_0_40"/>
          <p:cNvPicPr preferRelativeResize="0"/>
          <p:nvPr/>
        </p:nvPicPr>
        <p:blipFill rotWithShape="1">
          <a:blip r:embed="rId3">
            <a:alphaModFix/>
          </a:blip>
          <a:srcRect/>
          <a:stretch/>
        </p:blipFill>
        <p:spPr>
          <a:xfrm>
            <a:off x="9868619" y="1290714"/>
            <a:ext cx="2247482" cy="1901056"/>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5688340" y="5880924"/>
            <a:ext cx="6031809" cy="894952"/>
          </a:xfrm>
          <a:prstGeom prst="rect">
            <a:avLst/>
          </a:prstGeom>
          <a:noFill/>
          <a:ln>
            <a:noFill/>
          </a:ln>
        </p:spPr>
      </p:pic>
    </p:spTree>
    <p:extLst>
      <p:ext uri="{BB962C8B-B14F-4D97-AF65-F5344CB8AC3E}">
        <p14:creationId xmlns:p14="http://schemas.microsoft.com/office/powerpoint/2010/main" val="236562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body" idx="1"/>
          </p:nvPr>
        </p:nvSpPr>
        <p:spPr>
          <a:xfrm>
            <a:off x="1290266" y="906401"/>
            <a:ext cx="6884906" cy="48630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SzPts val="1800"/>
              <a:buNone/>
            </a:pPr>
            <a:r>
              <a:rPr lang="en-CA" sz="4800" b="1" dirty="0"/>
              <a:t>What would this look like in your context and with your students?</a:t>
            </a:r>
          </a:p>
          <a:p>
            <a:pPr marL="0" lvl="0" indent="0" algn="ctr" rtl="0">
              <a:lnSpc>
                <a:spcPct val="90000"/>
              </a:lnSpc>
              <a:spcBef>
                <a:spcPts val="1000"/>
              </a:spcBef>
              <a:spcAft>
                <a:spcPts val="0"/>
              </a:spcAft>
              <a:buSzPts val="1800"/>
              <a:buNone/>
            </a:pPr>
            <a:endParaRPr sz="4800" b="1" dirty="0"/>
          </a:p>
          <a:p>
            <a:pPr marL="0" lvl="0" indent="0" algn="ctr" rtl="0">
              <a:lnSpc>
                <a:spcPct val="90000"/>
              </a:lnSpc>
              <a:spcBef>
                <a:spcPts val="1000"/>
              </a:spcBef>
              <a:spcAft>
                <a:spcPts val="0"/>
              </a:spcAft>
              <a:buSzPts val="1800"/>
              <a:buNone/>
            </a:pPr>
            <a:r>
              <a:rPr lang="en-CA" sz="4800" b="1" dirty="0"/>
              <a:t>What do you wonder?</a:t>
            </a:r>
            <a:endParaRPr sz="4800" b="1" dirty="0"/>
          </a:p>
        </p:txBody>
      </p:sp>
      <p:pic>
        <p:nvPicPr>
          <p:cNvPr id="206" name="Google Shape;206;p10"/>
          <p:cNvPicPr preferRelativeResize="0"/>
          <p:nvPr/>
        </p:nvPicPr>
        <p:blipFill rotWithShape="1">
          <a:blip r:embed="rId3">
            <a:alphaModFix/>
          </a:blip>
          <a:srcRect/>
          <a:stretch/>
        </p:blipFill>
        <p:spPr>
          <a:xfrm>
            <a:off x="8983796" y="389637"/>
            <a:ext cx="3063607" cy="2884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0" y="94525"/>
            <a:ext cx="12030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400" b="1" dirty="0">
                <a:solidFill>
                  <a:srgbClr val="0B2343"/>
                </a:solidFill>
                <a:latin typeface="Aptos" panose="020B0004020202020204" pitchFamily="34" charset="0"/>
                <a:ea typeface="Cambria"/>
                <a:cs typeface="Cambria"/>
                <a:sym typeface="Cambria"/>
              </a:rPr>
              <a:t>TYDE Next Steps for Participation</a:t>
            </a:r>
            <a:endParaRPr sz="4400" b="0" i="0" u="none" strike="noStrike" cap="none" dirty="0">
              <a:solidFill>
                <a:srgbClr val="000000"/>
              </a:solidFill>
              <a:latin typeface="Aptos" panose="020B0004020202020204" pitchFamily="34" charset="0"/>
              <a:sym typeface="Arial"/>
            </a:endParaRPr>
          </a:p>
        </p:txBody>
      </p:sp>
      <p:cxnSp>
        <p:nvCxnSpPr>
          <p:cNvPr id="188" name="Google Shape;188;g1066c3f3934_0_40"/>
          <p:cNvCxnSpPr/>
          <p:nvPr/>
        </p:nvCxnSpPr>
        <p:spPr>
          <a:xfrm>
            <a:off x="0" y="1110185"/>
            <a:ext cx="12192000" cy="0"/>
          </a:xfrm>
          <a:prstGeom prst="straightConnector1">
            <a:avLst/>
          </a:prstGeom>
          <a:noFill/>
          <a:ln w="66675" cap="flat" cmpd="sng">
            <a:solidFill>
              <a:srgbClr val="0B2343"/>
            </a:solidFill>
            <a:prstDash val="solid"/>
            <a:miter lim="800000"/>
            <a:headEnd type="none" w="sm" len="sm"/>
            <a:tailEnd type="none" w="sm" len="sm"/>
          </a:ln>
        </p:spPr>
      </p:cxnSp>
      <p:sp>
        <p:nvSpPr>
          <p:cNvPr id="189" name="Google Shape;189;g1066c3f3934_0_40"/>
          <p:cNvSpPr txBox="1"/>
          <p:nvPr/>
        </p:nvSpPr>
        <p:spPr>
          <a:xfrm>
            <a:off x="715146" y="2035786"/>
            <a:ext cx="10276587" cy="3712029"/>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Font typeface="Arial" panose="020B0604020202020204" pitchFamily="34" charset="0"/>
              <a:buChar char="•"/>
            </a:pPr>
            <a:r>
              <a:rPr lang="en-US" sz="2800" b="1" dirty="0" err="1">
                <a:solidFill>
                  <a:srgbClr val="002060"/>
                </a:solidFill>
                <a:latin typeface="Calibri"/>
                <a:ea typeface="Calibri"/>
                <a:cs typeface="Calibri"/>
                <a:sym typeface="Calibri"/>
              </a:rPr>
              <a:t>InclusionBC</a:t>
            </a:r>
            <a:r>
              <a:rPr lang="en-US" sz="2800" b="1" dirty="0">
                <a:solidFill>
                  <a:srgbClr val="002060"/>
                </a:solidFill>
                <a:latin typeface="Calibri"/>
                <a:ea typeface="Calibri"/>
                <a:cs typeface="Calibri"/>
                <a:sym typeface="Calibri"/>
              </a:rPr>
              <a:t> Conference (presentation of findings)</a:t>
            </a:r>
          </a:p>
          <a:p>
            <a:pPr marR="0" lvl="0" algn="l" rtl="0">
              <a:lnSpc>
                <a:spcPct val="100000"/>
              </a:lnSpc>
              <a:spcBef>
                <a:spcPts val="0"/>
              </a:spcBef>
              <a:spcAft>
                <a:spcPts val="0"/>
              </a:spcAft>
              <a:buClr>
                <a:srgbClr val="000000"/>
              </a:buClr>
              <a:buSzPts val="1800"/>
            </a:pPr>
            <a:endParaRPr lang="en-US" sz="2800" b="1" dirty="0">
              <a:solidFill>
                <a:srgbClr val="00206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1800"/>
              <a:buFont typeface="Arial" panose="020B0604020202020204" pitchFamily="34" charset="0"/>
              <a:buChar char="•"/>
            </a:pPr>
            <a:r>
              <a:rPr lang="en-US" sz="2800" b="1" dirty="0">
                <a:solidFill>
                  <a:srgbClr val="002060"/>
                </a:solidFill>
                <a:latin typeface="Calibri"/>
                <a:ea typeface="Calibri"/>
                <a:cs typeface="Calibri"/>
                <a:sym typeface="Calibri"/>
              </a:rPr>
              <a:t>Fall 2025 release of new platform.</a:t>
            </a:r>
          </a:p>
          <a:p>
            <a:pPr marL="457200" lvl="1" indent="-457200">
              <a:buSzPts val="1800"/>
              <a:buFont typeface="Arial" panose="020B0604020202020204" pitchFamily="34" charset="0"/>
              <a:buChar char="•"/>
            </a:pPr>
            <a:r>
              <a:rPr lang="en-US" sz="2800" b="1" dirty="0">
                <a:solidFill>
                  <a:srgbClr val="002060"/>
                </a:solidFill>
                <a:latin typeface="Calibri"/>
                <a:ea typeface="Calibri"/>
                <a:cs typeface="Calibri"/>
                <a:sym typeface="Calibri"/>
              </a:rPr>
              <a:t>Open-source options! </a:t>
            </a:r>
          </a:p>
          <a:p>
            <a:pPr marL="457200" marR="0" lvl="0" indent="-457200" algn="l" rtl="0">
              <a:lnSpc>
                <a:spcPct val="100000"/>
              </a:lnSpc>
              <a:spcBef>
                <a:spcPts val="0"/>
              </a:spcBef>
              <a:spcAft>
                <a:spcPts val="0"/>
              </a:spcAft>
              <a:buClr>
                <a:srgbClr val="000000"/>
              </a:buClr>
              <a:buSzPts val="1800"/>
              <a:buFont typeface="Arial" panose="020B0604020202020204" pitchFamily="34" charset="0"/>
              <a:buChar char="•"/>
            </a:pPr>
            <a:endParaRPr lang="en-US"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90" name="Google Shape;190;g1066c3f3934_0_40"/>
          <p:cNvPicPr preferRelativeResize="0"/>
          <p:nvPr/>
        </p:nvPicPr>
        <p:blipFill rotWithShape="1">
          <a:blip r:embed="rId3">
            <a:alphaModFix/>
          </a:blip>
          <a:srcRect/>
          <a:stretch/>
        </p:blipFill>
        <p:spPr>
          <a:xfrm>
            <a:off x="10659031" y="1290714"/>
            <a:ext cx="1457070" cy="1371719"/>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5688340" y="5880924"/>
            <a:ext cx="6031809" cy="894952"/>
          </a:xfrm>
          <a:prstGeom prst="rect">
            <a:avLst/>
          </a:prstGeom>
          <a:noFill/>
          <a:ln>
            <a:noFill/>
          </a:ln>
        </p:spPr>
      </p:pic>
    </p:spTree>
    <p:extLst>
      <p:ext uri="{BB962C8B-B14F-4D97-AF65-F5344CB8AC3E}">
        <p14:creationId xmlns:p14="http://schemas.microsoft.com/office/powerpoint/2010/main" val="71464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cxnSp>
        <p:nvCxnSpPr>
          <p:cNvPr id="287" name="Google Shape;287;p23"/>
          <p:cNvCxnSpPr/>
          <p:nvPr/>
        </p:nvCxnSpPr>
        <p:spPr>
          <a:xfrm>
            <a:off x="0" y="1110185"/>
            <a:ext cx="12192000" cy="0"/>
          </a:xfrm>
          <a:prstGeom prst="straightConnector1">
            <a:avLst/>
          </a:prstGeom>
          <a:noFill/>
          <a:ln w="66675" cap="flat" cmpd="sng">
            <a:solidFill>
              <a:srgbClr val="0B2343"/>
            </a:solidFill>
            <a:prstDash val="solid"/>
            <a:miter lim="800000"/>
            <a:headEnd type="none" w="sm" len="sm"/>
            <a:tailEnd type="none" w="sm" len="sm"/>
          </a:ln>
        </p:spPr>
      </p:cxnSp>
      <p:sp>
        <p:nvSpPr>
          <p:cNvPr id="288" name="Google Shape;288;p23"/>
          <p:cNvSpPr txBox="1"/>
          <p:nvPr/>
        </p:nvSpPr>
        <p:spPr>
          <a:xfrm>
            <a:off x="1582604" y="2420662"/>
            <a:ext cx="4101504" cy="310509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B2343"/>
              </a:buClr>
              <a:buSzPts val="2000"/>
              <a:buFont typeface="Noto Sans Symbols"/>
              <a:buNone/>
            </a:pPr>
            <a:r>
              <a:rPr lang="en-CA" sz="2000" b="0" i="0" u="none" strike="noStrike" cap="none" dirty="0">
                <a:solidFill>
                  <a:schemeClr val="dk1"/>
                </a:solidFill>
                <a:latin typeface="Cambria"/>
                <a:ea typeface="Cambria"/>
                <a:cs typeface="Cambria"/>
                <a:sym typeface="Cambria"/>
              </a:rPr>
              <a:t>Contacts: </a:t>
            </a:r>
          </a:p>
          <a:p>
            <a:pPr marL="285750" marR="0" lvl="0" indent="-285750" algn="l" rtl="0">
              <a:lnSpc>
                <a:spcPct val="100000"/>
              </a:lnSpc>
              <a:spcBef>
                <a:spcPts val="0"/>
              </a:spcBef>
              <a:spcAft>
                <a:spcPts val="0"/>
              </a:spcAft>
              <a:buClr>
                <a:srgbClr val="0B2343"/>
              </a:buClr>
              <a:buSzPts val="2000"/>
              <a:buFont typeface="Noto Sans Symbols"/>
              <a:buNone/>
            </a:pPr>
            <a:endParaRPr lang="en-CA" sz="2000" dirty="0">
              <a:solidFill>
                <a:schemeClr val="dk1"/>
              </a:solidFill>
              <a:latin typeface="Cambria"/>
              <a:ea typeface="Cambria"/>
              <a:cs typeface="Cambria"/>
              <a:sym typeface="Cambria"/>
            </a:endParaRPr>
          </a:p>
          <a:p>
            <a:pPr marL="285750" marR="0" lvl="0" indent="-285750" algn="l" rtl="0">
              <a:lnSpc>
                <a:spcPct val="100000"/>
              </a:lnSpc>
              <a:spcBef>
                <a:spcPts val="0"/>
              </a:spcBef>
              <a:spcAft>
                <a:spcPts val="0"/>
              </a:spcAft>
              <a:buClr>
                <a:srgbClr val="0B2343"/>
              </a:buClr>
              <a:buSzPts val="2000"/>
              <a:buFont typeface="Noto Sans Symbols"/>
              <a:buNone/>
            </a:pPr>
            <a:r>
              <a:rPr lang="en-CA" sz="2000" b="0" i="0" u="none" strike="noStrike" cap="none" dirty="0">
                <a:solidFill>
                  <a:schemeClr val="dk1"/>
                </a:solidFill>
                <a:latin typeface="Cambria"/>
                <a:ea typeface="Cambria"/>
                <a:cs typeface="Cambria"/>
                <a:sym typeface="Cambria"/>
              </a:rPr>
              <a:t>Dr. Rachelle Hole</a:t>
            </a:r>
            <a:endParaRPr lang="en-CA"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B2343"/>
              </a:buClr>
              <a:buSzPts val="2000"/>
              <a:buFont typeface="Noto Sans Symbols"/>
              <a:buNone/>
            </a:pPr>
            <a:r>
              <a:rPr lang="en-CA" sz="2000" b="0" i="0" u="sng" strike="noStrike" cap="none" dirty="0">
                <a:solidFill>
                  <a:schemeClr val="hlink"/>
                </a:solidFill>
                <a:latin typeface="Cambria"/>
                <a:ea typeface="Cambria"/>
                <a:cs typeface="Cambria"/>
                <a:sym typeface="Cambria"/>
                <a:hlinkClick r:id="rId3"/>
              </a:rPr>
              <a:t>rachelle.hole@ubc.ca</a:t>
            </a:r>
            <a:endParaRPr lang="en-CA" sz="2000" b="0" i="0" u="sng" strike="noStrike" cap="none" dirty="0">
              <a:solidFill>
                <a:schemeClr val="hlink"/>
              </a:solidFill>
              <a:latin typeface="Cambria"/>
              <a:ea typeface="Cambria"/>
              <a:cs typeface="Cambria"/>
              <a:sym typeface="Cambria"/>
            </a:endParaRPr>
          </a:p>
          <a:p>
            <a:pPr marL="285750" marR="0" lvl="0" indent="-285750" algn="l" rtl="0">
              <a:lnSpc>
                <a:spcPct val="100000"/>
              </a:lnSpc>
              <a:spcBef>
                <a:spcPts val="0"/>
              </a:spcBef>
              <a:spcAft>
                <a:spcPts val="0"/>
              </a:spcAft>
              <a:buClr>
                <a:srgbClr val="0B2343"/>
              </a:buClr>
              <a:buSzPts val="2000"/>
              <a:buFont typeface="Noto Sans Symbols"/>
              <a:buNone/>
            </a:pPr>
            <a:endParaRPr lang="en-CA" sz="2000" u="sng" dirty="0">
              <a:solidFill>
                <a:schemeClr val="hlink"/>
              </a:solidFill>
              <a:latin typeface="Cambria"/>
              <a:ea typeface="Cambria"/>
              <a:cs typeface="Cambria"/>
              <a:sym typeface="Cambria"/>
            </a:endParaRPr>
          </a:p>
          <a:p>
            <a:pPr marL="285750" marR="0" lvl="0" indent="-285750" algn="l" rtl="0">
              <a:lnSpc>
                <a:spcPct val="100000"/>
              </a:lnSpc>
              <a:spcBef>
                <a:spcPts val="0"/>
              </a:spcBef>
              <a:spcAft>
                <a:spcPts val="0"/>
              </a:spcAft>
              <a:buClr>
                <a:srgbClr val="0B2343"/>
              </a:buClr>
              <a:buSzPts val="2000"/>
              <a:buFont typeface="Noto Sans Symbols"/>
              <a:buNone/>
            </a:pPr>
            <a:r>
              <a:rPr lang="en-US" sz="2000" b="0" i="0" u="none" strike="noStrike" cap="none" dirty="0">
                <a:solidFill>
                  <a:schemeClr val="dk1"/>
                </a:solidFill>
                <a:latin typeface="Cambria"/>
                <a:ea typeface="Cambria"/>
                <a:cs typeface="Cambria"/>
                <a:sym typeface="Cambria"/>
              </a:rPr>
              <a:t>Dr. Leyton Schnellert</a:t>
            </a:r>
          </a:p>
          <a:p>
            <a:pPr marL="285750" marR="0" lvl="0" indent="-285750" algn="l" rtl="0">
              <a:lnSpc>
                <a:spcPct val="100000"/>
              </a:lnSpc>
              <a:spcBef>
                <a:spcPts val="0"/>
              </a:spcBef>
              <a:spcAft>
                <a:spcPts val="0"/>
              </a:spcAft>
              <a:buClr>
                <a:srgbClr val="0B2343"/>
              </a:buClr>
              <a:buSzPts val="2000"/>
              <a:buFont typeface="Noto Sans Symbols"/>
              <a:buNone/>
            </a:pPr>
            <a:r>
              <a:rPr lang="en-US" sz="2000" dirty="0">
                <a:solidFill>
                  <a:schemeClr val="dk1"/>
                </a:solidFill>
                <a:latin typeface="Cambria"/>
                <a:ea typeface="Cambria"/>
                <a:cs typeface="Cambria"/>
                <a:sym typeface="Cambria"/>
                <a:hlinkClick r:id="rId4"/>
              </a:rPr>
              <a:t>leyton.schnellert@ubc.ca</a:t>
            </a:r>
            <a:endParaRPr lang="en-US" sz="2000" dirty="0">
              <a:solidFill>
                <a:schemeClr val="dk1"/>
              </a:solidFill>
              <a:latin typeface="Cambria"/>
              <a:ea typeface="Cambria"/>
              <a:cs typeface="Cambria"/>
              <a:sym typeface="Cambria"/>
            </a:endParaRPr>
          </a:p>
          <a:p>
            <a:pPr marL="285750" marR="0" lvl="0" indent="-285750" algn="l" rtl="0">
              <a:lnSpc>
                <a:spcPct val="100000"/>
              </a:lnSpc>
              <a:spcBef>
                <a:spcPts val="0"/>
              </a:spcBef>
              <a:spcAft>
                <a:spcPts val="0"/>
              </a:spcAft>
              <a:buClr>
                <a:srgbClr val="0B2343"/>
              </a:buClr>
              <a:buSzPts val="2000"/>
              <a:buFont typeface="Noto Sans Symbols"/>
              <a:buNone/>
            </a:pPr>
            <a:endParaRPr lang="en-US" sz="2000" dirty="0">
              <a:solidFill>
                <a:schemeClr val="dk1"/>
              </a:solidFill>
              <a:latin typeface="Cambria"/>
              <a:ea typeface="Cambria"/>
              <a:cs typeface="Cambria"/>
              <a:sym typeface="Cambria"/>
            </a:endParaRPr>
          </a:p>
          <a:p>
            <a:pPr marL="285750" marR="0" lvl="0" indent="-285750" algn="l" rtl="0">
              <a:lnSpc>
                <a:spcPct val="100000"/>
              </a:lnSpc>
              <a:spcBef>
                <a:spcPts val="0"/>
              </a:spcBef>
              <a:spcAft>
                <a:spcPts val="0"/>
              </a:spcAft>
              <a:buClr>
                <a:srgbClr val="0B2343"/>
              </a:buClr>
              <a:buSzPts val="2000"/>
              <a:buFont typeface="Noto Sans Symbols"/>
              <a:buNone/>
            </a:pPr>
            <a:r>
              <a:rPr lang="en-US" sz="2000" dirty="0">
                <a:solidFill>
                  <a:schemeClr val="dk1"/>
                </a:solidFill>
                <a:latin typeface="Cambria"/>
                <a:ea typeface="Cambria"/>
                <a:cs typeface="Cambria"/>
                <a:sym typeface="Cambria"/>
              </a:rPr>
              <a:t> </a:t>
            </a:r>
            <a:endParaRPr sz="2000" b="0" i="0" u="none" strike="noStrike" cap="none" dirty="0">
              <a:solidFill>
                <a:schemeClr val="dk1"/>
              </a:solidFill>
              <a:latin typeface="Cambria"/>
              <a:ea typeface="Cambria"/>
              <a:cs typeface="Cambria"/>
              <a:sym typeface="Cambria"/>
            </a:endParaRPr>
          </a:p>
          <a:p>
            <a:pPr marL="285750" marR="0" lvl="0" indent="-285750" algn="l" rtl="0">
              <a:lnSpc>
                <a:spcPct val="100000"/>
              </a:lnSpc>
              <a:spcBef>
                <a:spcPts val="0"/>
              </a:spcBef>
              <a:spcAft>
                <a:spcPts val="0"/>
              </a:spcAft>
              <a:buClr>
                <a:srgbClr val="0B2343"/>
              </a:buClr>
              <a:buSzPts val="2000"/>
              <a:buFont typeface="Noto Sans Symbols"/>
              <a:buNone/>
            </a:pPr>
            <a:endParaRPr sz="2000" b="0" i="0" u="none" strike="noStrike" cap="none" dirty="0">
              <a:solidFill>
                <a:schemeClr val="dk1"/>
              </a:solidFill>
              <a:latin typeface="Cambria"/>
              <a:ea typeface="Cambria"/>
              <a:cs typeface="Cambria"/>
              <a:sym typeface="Cambria"/>
            </a:endParaRPr>
          </a:p>
        </p:txBody>
      </p:sp>
      <p:sp>
        <p:nvSpPr>
          <p:cNvPr id="289" name="Google Shape;289;p23"/>
          <p:cNvSpPr txBox="1"/>
          <p:nvPr/>
        </p:nvSpPr>
        <p:spPr>
          <a:xfrm>
            <a:off x="8691563" y="1934844"/>
            <a:ext cx="3500437" cy="707886"/>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B2343"/>
              </a:buClr>
              <a:buSzPts val="2000"/>
              <a:buFont typeface="Noto Sans Symbols"/>
              <a:buNone/>
            </a:pPr>
            <a:r>
              <a:rPr lang="en-CA" sz="2000" b="0" i="0" u="none" strike="noStrike" cap="none">
                <a:solidFill>
                  <a:schemeClr val="dk1"/>
                </a:solidFill>
                <a:latin typeface="Cambria"/>
                <a:ea typeface="Cambria"/>
                <a:cs typeface="Cambria"/>
                <a:sym typeface="Cambria"/>
              </a:rPr>
              <a:t>Website: </a:t>
            </a:r>
            <a:r>
              <a:rPr lang="en-CA" sz="2000" b="0" i="0" u="sng" strike="noStrike" cap="none">
                <a:solidFill>
                  <a:schemeClr val="hlink"/>
                </a:solidFill>
                <a:latin typeface="Cambria"/>
                <a:ea typeface="Cambria"/>
                <a:cs typeface="Cambria"/>
                <a:sym typeface="Cambria"/>
                <a:hlinkClick r:id="rId5"/>
              </a:rPr>
              <a:t>www.mytyde.ca</a:t>
            </a:r>
            <a:endParaRPr sz="2000" b="0" i="0" u="none" strike="noStrike" cap="none">
              <a:solidFill>
                <a:schemeClr val="dk1"/>
              </a:solidFill>
              <a:latin typeface="Cambria"/>
              <a:ea typeface="Cambria"/>
              <a:cs typeface="Cambria"/>
              <a:sym typeface="Cambria"/>
            </a:endParaRPr>
          </a:p>
          <a:p>
            <a:pPr marL="285750" marR="0" lvl="0" indent="-285750" algn="l" rtl="0">
              <a:lnSpc>
                <a:spcPct val="100000"/>
              </a:lnSpc>
              <a:spcBef>
                <a:spcPts val="0"/>
              </a:spcBef>
              <a:spcAft>
                <a:spcPts val="0"/>
              </a:spcAft>
              <a:buClr>
                <a:srgbClr val="0B2343"/>
              </a:buClr>
              <a:buSzPts val="2000"/>
              <a:buFont typeface="Noto Sans Symbols"/>
              <a:buNone/>
            </a:pPr>
            <a:r>
              <a:rPr lang="en-CA" sz="2000" b="0" i="0" u="none" strike="noStrike" cap="none">
                <a:solidFill>
                  <a:schemeClr val="dk1"/>
                </a:solidFill>
                <a:latin typeface="Cambria"/>
                <a:ea typeface="Cambria"/>
                <a:cs typeface="Cambria"/>
                <a:sym typeface="Cambria"/>
              </a:rPr>
              <a:t>Twitter: @TYDE_CIIC</a:t>
            </a:r>
            <a:endParaRPr sz="2000" b="0" i="0" u="none" strike="noStrike" cap="none">
              <a:solidFill>
                <a:schemeClr val="dk1"/>
              </a:solidFill>
              <a:latin typeface="Cambria"/>
              <a:ea typeface="Cambria"/>
              <a:cs typeface="Cambria"/>
              <a:sym typeface="Cambria"/>
            </a:endParaRPr>
          </a:p>
        </p:txBody>
      </p:sp>
      <p:pic>
        <p:nvPicPr>
          <p:cNvPr id="290" name="Google Shape;290;p23"/>
          <p:cNvPicPr preferRelativeResize="0"/>
          <p:nvPr/>
        </p:nvPicPr>
        <p:blipFill rotWithShape="1">
          <a:blip r:embed="rId6">
            <a:alphaModFix/>
          </a:blip>
          <a:srcRect/>
          <a:stretch/>
        </p:blipFill>
        <p:spPr>
          <a:xfrm>
            <a:off x="6595316" y="1459284"/>
            <a:ext cx="2033588" cy="1922756"/>
          </a:xfrm>
          <a:prstGeom prst="rect">
            <a:avLst/>
          </a:prstGeom>
          <a:noFill/>
          <a:ln>
            <a:noFill/>
          </a:ln>
        </p:spPr>
      </p:pic>
      <p:pic>
        <p:nvPicPr>
          <p:cNvPr id="291" name="Google Shape;291;p23"/>
          <p:cNvPicPr preferRelativeResize="0"/>
          <p:nvPr/>
        </p:nvPicPr>
        <p:blipFill rotWithShape="1">
          <a:blip r:embed="rId7">
            <a:alphaModFix/>
          </a:blip>
          <a:srcRect/>
          <a:stretch/>
        </p:blipFill>
        <p:spPr>
          <a:xfrm>
            <a:off x="6595316" y="5350963"/>
            <a:ext cx="1835055" cy="1024217"/>
          </a:xfrm>
          <a:prstGeom prst="rect">
            <a:avLst/>
          </a:prstGeom>
          <a:noFill/>
          <a:ln>
            <a:noFill/>
          </a:ln>
        </p:spPr>
      </p:pic>
      <p:pic>
        <p:nvPicPr>
          <p:cNvPr id="292" name="Google Shape;292;p23"/>
          <p:cNvPicPr preferRelativeResize="0"/>
          <p:nvPr/>
        </p:nvPicPr>
        <p:blipFill rotWithShape="1">
          <a:blip r:embed="rId8">
            <a:alphaModFix/>
          </a:blip>
          <a:srcRect/>
          <a:stretch/>
        </p:blipFill>
        <p:spPr>
          <a:xfrm>
            <a:off x="8786062" y="5250370"/>
            <a:ext cx="2456901" cy="1225402"/>
          </a:xfrm>
          <a:prstGeom prst="rect">
            <a:avLst/>
          </a:prstGeom>
          <a:noFill/>
          <a:ln>
            <a:noFill/>
          </a:ln>
        </p:spPr>
      </p:pic>
      <p:pic>
        <p:nvPicPr>
          <p:cNvPr id="293" name="Google Shape;293;p23"/>
          <p:cNvPicPr preferRelativeResize="0"/>
          <p:nvPr/>
        </p:nvPicPr>
        <p:blipFill rotWithShape="1">
          <a:blip r:embed="rId9">
            <a:alphaModFix/>
          </a:blip>
          <a:srcRect/>
          <a:stretch/>
        </p:blipFill>
        <p:spPr>
          <a:xfrm>
            <a:off x="266700" y="238885"/>
            <a:ext cx="6031807" cy="8949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a:spLocks noGrp="1"/>
          </p:cNvSpPr>
          <p:nvPr>
            <p:ph type="body" idx="1"/>
          </p:nvPr>
        </p:nvSpPr>
        <p:spPr>
          <a:xfrm>
            <a:off x="838200" y="2013450"/>
            <a:ext cx="6466951" cy="749674"/>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3655"/>
              <a:buNone/>
            </a:pPr>
            <a:r>
              <a:rPr lang="en-CA" b="1" dirty="0">
                <a:latin typeface="Gill Sans MT" panose="020B0502020104020203" pitchFamily="34" charset="0"/>
              </a:rPr>
              <a:t>Predictors of employment outcomes:</a:t>
            </a:r>
            <a:endParaRPr b="1" dirty="0">
              <a:latin typeface="Gill Sans MT" panose="020B0502020104020203" pitchFamily="34" charset="0"/>
            </a:endParaRPr>
          </a:p>
          <a:p>
            <a:pPr marL="0" lvl="0" indent="0" algn="l" rtl="0">
              <a:lnSpc>
                <a:spcPct val="100000"/>
              </a:lnSpc>
              <a:spcBef>
                <a:spcPts val="600"/>
              </a:spcBef>
              <a:spcAft>
                <a:spcPts val="0"/>
              </a:spcAft>
              <a:buClr>
                <a:schemeClr val="dk1"/>
              </a:buClr>
              <a:buSzPts val="2380"/>
              <a:buNone/>
            </a:pPr>
            <a:endParaRPr sz="2400" dirty="0">
              <a:latin typeface="Abadi" panose="020B0604020104020204" pitchFamily="34" charset="0"/>
            </a:endParaRPr>
          </a:p>
        </p:txBody>
      </p:sp>
      <p:pic>
        <p:nvPicPr>
          <p:cNvPr id="170" name="Google Shape;170;p5"/>
          <p:cNvPicPr preferRelativeResize="0"/>
          <p:nvPr/>
        </p:nvPicPr>
        <p:blipFill rotWithShape="1">
          <a:blip r:embed="rId3">
            <a:alphaModFix/>
          </a:blip>
          <a:srcRect/>
          <a:stretch/>
        </p:blipFill>
        <p:spPr>
          <a:xfrm>
            <a:off x="838201" y="473381"/>
            <a:ext cx="5696813" cy="855077"/>
          </a:xfrm>
          <a:prstGeom prst="rect">
            <a:avLst/>
          </a:prstGeom>
          <a:noFill/>
          <a:ln>
            <a:noFill/>
          </a:ln>
        </p:spPr>
      </p:pic>
      <p:sp>
        <p:nvSpPr>
          <p:cNvPr id="2" name="TextBox 1">
            <a:extLst>
              <a:ext uri="{FF2B5EF4-FFF2-40B4-BE49-F238E27FC236}">
                <a16:creationId xmlns:a16="http://schemas.microsoft.com/office/drawing/2014/main" id="{2EB295EB-CE14-7170-9D40-17AB16C9B0A0}"/>
              </a:ext>
            </a:extLst>
          </p:cNvPr>
          <p:cNvSpPr txBox="1"/>
          <p:nvPr/>
        </p:nvSpPr>
        <p:spPr>
          <a:xfrm>
            <a:off x="1034979" y="2600110"/>
            <a:ext cx="6466951" cy="2667397"/>
          </a:xfrm>
          <a:prstGeom prst="rect">
            <a:avLst/>
          </a:prstGeom>
          <a:noFill/>
        </p:spPr>
        <p:txBody>
          <a:bodyPr wrap="square" rtlCol="0">
            <a:spAutoFit/>
          </a:bodyPr>
          <a:lstStyle/>
          <a:p>
            <a:pPr marL="228600" lvl="0" indent="-228600" algn="l" rtl="0">
              <a:lnSpc>
                <a:spcPct val="100000"/>
              </a:lnSpc>
              <a:spcBef>
                <a:spcPts val="1000"/>
              </a:spcBef>
              <a:spcAft>
                <a:spcPts val="0"/>
              </a:spcAft>
              <a:buClr>
                <a:schemeClr val="dk1"/>
              </a:buClr>
              <a:buSzPts val="2380"/>
              <a:buChar char="•"/>
            </a:pPr>
            <a:r>
              <a:rPr lang="en-US" sz="2400" dirty="0">
                <a:latin typeface="Abadi" panose="020B0604020104020204" pitchFamily="34" charset="0"/>
              </a:rPr>
              <a:t>Start Early!  </a:t>
            </a:r>
          </a:p>
          <a:p>
            <a:pPr marL="228600" lvl="0" indent="-228600" algn="l" rtl="0">
              <a:lnSpc>
                <a:spcPct val="100000"/>
              </a:lnSpc>
              <a:spcBef>
                <a:spcPts val="1000"/>
              </a:spcBef>
              <a:spcAft>
                <a:spcPts val="0"/>
              </a:spcAft>
              <a:buClr>
                <a:schemeClr val="dk1"/>
              </a:buClr>
              <a:buSzPts val="2380"/>
              <a:buChar char="•"/>
            </a:pPr>
            <a:r>
              <a:rPr lang="en-US" sz="2400" dirty="0">
                <a:latin typeface="Abadi" panose="020B0604020104020204" pitchFamily="34" charset="0"/>
              </a:rPr>
              <a:t>Experiences of inclusion </a:t>
            </a:r>
            <a:endParaRPr lang="en-US" sz="2400" i="1" dirty="0">
              <a:latin typeface="Abadi" panose="020B0604020104020204" pitchFamily="34" charset="0"/>
            </a:endParaRPr>
          </a:p>
          <a:p>
            <a:pPr marL="228600" lvl="0" indent="-228600" algn="l" rtl="0">
              <a:lnSpc>
                <a:spcPct val="100000"/>
              </a:lnSpc>
              <a:spcBef>
                <a:spcPts val="1000"/>
              </a:spcBef>
              <a:spcAft>
                <a:spcPts val="0"/>
              </a:spcAft>
              <a:buClr>
                <a:schemeClr val="dk1"/>
              </a:buClr>
              <a:buSzPts val="2380"/>
              <a:buChar char="•"/>
            </a:pPr>
            <a:r>
              <a:rPr lang="en-US" sz="2400" dirty="0">
                <a:latin typeface="Abadi" panose="020B0604020104020204" pitchFamily="34" charset="0"/>
              </a:rPr>
              <a:t>Early work experience</a:t>
            </a:r>
          </a:p>
          <a:p>
            <a:pPr marL="228600" lvl="0" indent="-228600" algn="l" rtl="0">
              <a:lnSpc>
                <a:spcPct val="100000"/>
              </a:lnSpc>
              <a:spcBef>
                <a:spcPts val="1000"/>
              </a:spcBef>
              <a:spcAft>
                <a:spcPts val="0"/>
              </a:spcAft>
              <a:buClr>
                <a:schemeClr val="dk1"/>
              </a:buClr>
              <a:buSzPts val="2380"/>
              <a:buChar char="•"/>
            </a:pPr>
            <a:r>
              <a:rPr lang="en-US" sz="2400" dirty="0">
                <a:latin typeface="Abadi" panose="020B0604020104020204" pitchFamily="34" charset="0"/>
              </a:rPr>
              <a:t>Enhanced self-determination</a:t>
            </a:r>
          </a:p>
          <a:p>
            <a:pPr marL="228600" lvl="0" indent="-228600" algn="l" rtl="0">
              <a:lnSpc>
                <a:spcPct val="100000"/>
              </a:lnSpc>
              <a:spcBef>
                <a:spcPts val="1000"/>
              </a:spcBef>
              <a:spcAft>
                <a:spcPts val="0"/>
              </a:spcAft>
              <a:buClr>
                <a:schemeClr val="dk1"/>
              </a:buClr>
              <a:buSzPts val="2380"/>
              <a:buChar char="•"/>
            </a:pPr>
            <a:r>
              <a:rPr lang="en-US" sz="2400" dirty="0">
                <a:latin typeface="Abadi" panose="020B0604020104020204" pitchFamily="34" charset="0"/>
              </a:rPr>
              <a:t>The value and importance of parents’ role</a:t>
            </a:r>
          </a:p>
          <a:p>
            <a:endParaRPr lang="en-CA" dirty="0"/>
          </a:p>
        </p:txBody>
      </p:sp>
      <p:pic>
        <p:nvPicPr>
          <p:cNvPr id="3" name="Google Shape;198;p9" descr="A logo for a youth with disabilities&#10;&#10;AI-generated content may be incorrect.">
            <a:extLst>
              <a:ext uri="{FF2B5EF4-FFF2-40B4-BE49-F238E27FC236}">
                <a16:creationId xmlns:a16="http://schemas.microsoft.com/office/drawing/2014/main" id="{6D3C3ACC-AC31-AD20-964D-1C1852B6CD58}"/>
              </a:ext>
            </a:extLst>
          </p:cNvPr>
          <p:cNvPicPr preferRelativeResize="0">
            <a:picLocks noChangeAspect="1"/>
          </p:cNvPicPr>
          <p:nvPr/>
        </p:nvPicPr>
        <p:blipFill rotWithShape="1">
          <a:blip r:embed="rId4"/>
          <a:srcRect b="10936"/>
          <a:stretch/>
        </p:blipFill>
        <p:spPr>
          <a:xfrm>
            <a:off x="10165220" y="316340"/>
            <a:ext cx="1800000" cy="1509239"/>
          </a:xfrm>
          <a:prstGeom prst="rect">
            <a:avLst/>
          </a:prstGeom>
          <a:noFill/>
        </p:spPr>
      </p:pic>
      <p:pic>
        <p:nvPicPr>
          <p:cNvPr id="4" name="Picture 3">
            <a:extLst>
              <a:ext uri="{FF2B5EF4-FFF2-40B4-BE49-F238E27FC236}">
                <a16:creationId xmlns:a16="http://schemas.microsoft.com/office/drawing/2014/main" id="{9A86573F-F859-EF62-3E08-2852561A20CE}"/>
              </a:ext>
            </a:extLst>
          </p:cNvPr>
          <p:cNvPicPr>
            <a:picLocks noChangeAspect="1"/>
          </p:cNvPicPr>
          <p:nvPr/>
        </p:nvPicPr>
        <p:blipFill>
          <a:blip r:embed="rId5"/>
          <a:stretch>
            <a:fillRect/>
          </a:stretch>
        </p:blipFill>
        <p:spPr>
          <a:xfrm>
            <a:off x="5647247" y="5409120"/>
            <a:ext cx="6035563" cy="890093"/>
          </a:xfrm>
          <a:prstGeom prst="rect">
            <a:avLst/>
          </a:prstGeom>
        </p:spPr>
      </p:pic>
      <p:pic>
        <p:nvPicPr>
          <p:cNvPr id="5" name="Picture 4">
            <a:extLst>
              <a:ext uri="{FF2B5EF4-FFF2-40B4-BE49-F238E27FC236}">
                <a16:creationId xmlns:a16="http://schemas.microsoft.com/office/drawing/2014/main" id="{4EA32921-13F6-0725-66AA-2A85D3B63580}"/>
              </a:ext>
            </a:extLst>
          </p:cNvPr>
          <p:cNvPicPr>
            <a:picLocks noChangeAspect="1"/>
          </p:cNvPicPr>
          <p:nvPr/>
        </p:nvPicPr>
        <p:blipFill>
          <a:blip r:embed="rId6"/>
          <a:stretch>
            <a:fillRect/>
          </a:stretch>
        </p:blipFill>
        <p:spPr>
          <a:xfrm>
            <a:off x="8915058" y="2182995"/>
            <a:ext cx="2500324" cy="28494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a:extLst>
            <a:ext uri="{FF2B5EF4-FFF2-40B4-BE49-F238E27FC236}">
              <a16:creationId xmlns:a16="http://schemas.microsoft.com/office/drawing/2014/main" id="{483B5D49-EDFF-88E7-2CCD-917E1DF05FF4}"/>
            </a:ext>
          </a:extLst>
        </p:cNvPr>
        <p:cNvGrpSpPr/>
        <p:nvPr/>
      </p:nvGrpSpPr>
      <p:grpSpPr>
        <a:xfrm>
          <a:off x="0" y="0"/>
          <a:ext cx="0" cy="0"/>
          <a:chOff x="0" y="0"/>
          <a:chExt cx="0" cy="0"/>
        </a:xfrm>
      </p:grpSpPr>
      <p:pic>
        <p:nvPicPr>
          <p:cNvPr id="198" name="Google Shape;198;p9" descr="A logo for a youth with disabilities&#10;&#10;AI-generated content may be incorrect.">
            <a:extLst>
              <a:ext uri="{FF2B5EF4-FFF2-40B4-BE49-F238E27FC236}">
                <a16:creationId xmlns:a16="http://schemas.microsoft.com/office/drawing/2014/main" id="{F34D3E91-C77A-C246-D6F1-7007234CFAEB}"/>
              </a:ext>
            </a:extLst>
          </p:cNvPr>
          <p:cNvPicPr preferRelativeResize="0">
            <a:picLocks noChangeAspect="1"/>
          </p:cNvPicPr>
          <p:nvPr/>
        </p:nvPicPr>
        <p:blipFill rotWithShape="1">
          <a:blip r:embed="rId3"/>
          <a:srcRect b="10936"/>
          <a:stretch/>
        </p:blipFill>
        <p:spPr>
          <a:xfrm>
            <a:off x="9990469" y="284084"/>
            <a:ext cx="1800000" cy="1509239"/>
          </a:xfrm>
          <a:prstGeom prst="rect">
            <a:avLst/>
          </a:prstGeom>
          <a:noFill/>
        </p:spPr>
      </p:pic>
      <p:sp>
        <p:nvSpPr>
          <p:cNvPr id="5" name="Title 4">
            <a:extLst>
              <a:ext uri="{FF2B5EF4-FFF2-40B4-BE49-F238E27FC236}">
                <a16:creationId xmlns:a16="http://schemas.microsoft.com/office/drawing/2014/main" id="{A30998E2-47F4-C003-57C6-EB2E65628244}"/>
              </a:ext>
            </a:extLst>
          </p:cNvPr>
          <p:cNvSpPr>
            <a:spLocks noGrp="1"/>
          </p:cNvSpPr>
          <p:nvPr>
            <p:ph type="title"/>
          </p:nvPr>
        </p:nvSpPr>
        <p:spPr>
          <a:xfrm>
            <a:off x="0" y="284084"/>
            <a:ext cx="9316449" cy="767948"/>
          </a:xfrm>
        </p:spPr>
        <p:txBody>
          <a:bodyPr/>
          <a:lstStyle/>
          <a:p>
            <a:r>
              <a:rPr lang="en-US" sz="3200" b="1" i="0" u="none" strike="noStrike" kern="1200" cap="none" dirty="0">
                <a:solidFill>
                  <a:schemeClr val="tx1"/>
                </a:solidFill>
                <a:latin typeface="Gill Sans MT" panose="020B0502020104020203" pitchFamily="34" charset="0"/>
                <a:ea typeface="+mj-ea"/>
                <a:cs typeface="+mj-cs"/>
                <a:sym typeface="Cambria"/>
              </a:rPr>
              <a:t>Overarching Learning Outcomes/ Objectives</a:t>
            </a:r>
            <a:endParaRPr lang="en-CA" dirty="0"/>
          </a:p>
        </p:txBody>
      </p:sp>
      <p:pic>
        <p:nvPicPr>
          <p:cNvPr id="8" name="Picture Placeholder 7" descr="A cartoon of a child using a computer&#10;&#10;AI-generated content may be incorrect.">
            <a:extLst>
              <a:ext uri="{FF2B5EF4-FFF2-40B4-BE49-F238E27FC236}">
                <a16:creationId xmlns:a16="http://schemas.microsoft.com/office/drawing/2014/main" id="{92F3EB70-5718-3696-0761-96B1EB74BDA5}"/>
              </a:ext>
            </a:extLst>
          </p:cNvPr>
          <p:cNvPicPr>
            <a:picLocks noGrp="1" noChangeAspect="1"/>
          </p:cNvPicPr>
          <p:nvPr>
            <p:ph type="pic" idx="2"/>
          </p:nvPr>
        </p:nvPicPr>
        <p:blipFill>
          <a:blip r:embed="rId4"/>
          <a:srcRect l="2335" t="11458" r="2803" b="-379"/>
          <a:stretch/>
        </p:blipFill>
        <p:spPr>
          <a:xfrm>
            <a:off x="5929200" y="1934645"/>
            <a:ext cx="5694469" cy="3637905"/>
          </a:xfrm>
        </p:spPr>
      </p:pic>
      <p:sp>
        <p:nvSpPr>
          <p:cNvPr id="197" name="Google Shape;197;p9">
            <a:extLst>
              <a:ext uri="{FF2B5EF4-FFF2-40B4-BE49-F238E27FC236}">
                <a16:creationId xmlns:a16="http://schemas.microsoft.com/office/drawing/2014/main" id="{8182FE7A-3271-67A1-46B7-B89546EAAFA1}"/>
              </a:ext>
            </a:extLst>
          </p:cNvPr>
          <p:cNvSpPr txBox="1">
            <a:spLocks noGrp="1"/>
          </p:cNvSpPr>
          <p:nvPr>
            <p:ph type="body" idx="1"/>
          </p:nvPr>
        </p:nvSpPr>
        <p:spPr>
          <a:xfrm>
            <a:off x="568331" y="1850570"/>
            <a:ext cx="4517168" cy="2373085"/>
          </a:xfrm>
          <a:prstGeom prst="rect">
            <a:avLst/>
          </a:prstGeom>
        </p:spPr>
        <p:txBody>
          <a:bodyPr spcFirstLastPara="1" vert="horz" lIns="91440" tIns="45720" rIns="91440" bIns="45720" rtlCol="0" anchor="t" anchorCtr="0">
            <a:normAutofit fontScale="92500" lnSpcReduction="10000"/>
          </a:bodyPr>
          <a:lstStyle/>
          <a:p>
            <a:pPr marL="285750" lvl="0" indent="0">
              <a:spcBef>
                <a:spcPts val="1000"/>
              </a:spcBef>
              <a:spcAft>
                <a:spcPts val="0"/>
              </a:spcAft>
              <a:buSzPts val="2800"/>
            </a:pPr>
            <a:r>
              <a:rPr lang="en-US" sz="2000" b="1" kern="1200" dirty="0">
                <a:solidFill>
                  <a:schemeClr val="accent2"/>
                </a:solidFill>
                <a:latin typeface="Abadi" panose="020B0604020104020204" pitchFamily="34" charset="0"/>
                <a:ea typeface="+mn-ea"/>
                <a:cs typeface="+mn-cs"/>
              </a:rPr>
              <a:t>Youth: </a:t>
            </a:r>
          </a:p>
          <a:p>
            <a:pPr marL="571500" lvl="0" indent="-285750">
              <a:spcBef>
                <a:spcPts val="1000"/>
              </a:spcBef>
              <a:spcAft>
                <a:spcPts val="0"/>
              </a:spcAft>
              <a:buSzPts val="2800"/>
              <a:buFont typeface="Arial" panose="020B0604020202020204" pitchFamily="34" charset="0"/>
              <a:buChar char="•"/>
            </a:pPr>
            <a:r>
              <a:rPr lang="en-US" sz="2000" kern="1200" dirty="0">
                <a:solidFill>
                  <a:schemeClr val="tx1"/>
                </a:solidFill>
                <a:latin typeface="Abadi" panose="020B0604020104020204" pitchFamily="34" charset="0"/>
                <a:ea typeface="+mn-ea"/>
                <a:cs typeface="+mn-cs"/>
              </a:rPr>
              <a:t>will create a plan for getting and maintaining meaningful employment.</a:t>
            </a:r>
          </a:p>
          <a:p>
            <a:pPr marL="571500" lvl="0" indent="-285750">
              <a:spcBef>
                <a:spcPts val="1000"/>
              </a:spcBef>
              <a:spcAft>
                <a:spcPts val="0"/>
              </a:spcAft>
              <a:buSzPts val="2800"/>
              <a:buFont typeface="Arial" panose="020B0604020202020204" pitchFamily="34" charset="0"/>
              <a:buChar char="•"/>
            </a:pPr>
            <a:r>
              <a:rPr lang="en-US" sz="2000" kern="1200" dirty="0">
                <a:solidFill>
                  <a:schemeClr val="tx1"/>
                </a:solidFill>
                <a:latin typeface="Abadi" panose="020B0604020104020204" pitchFamily="34" charset="0"/>
                <a:ea typeface="+mn-ea"/>
                <a:cs typeface="+mn-cs"/>
              </a:rPr>
              <a:t>develop their capacity to have a say in and make decisions about their lives and future (“</a:t>
            </a:r>
            <a:r>
              <a:rPr lang="en-US" sz="2000" kern="1200" dirty="0">
                <a:solidFill>
                  <a:srgbClr val="00B0F0"/>
                </a:solidFill>
                <a:latin typeface="Abadi" panose="020B0604020104020204" pitchFamily="34" charset="0"/>
                <a:ea typeface="+mn-ea"/>
                <a:cs typeface="+mn-cs"/>
              </a:rPr>
              <a:t>nothing about us without us</a:t>
            </a:r>
            <a:r>
              <a:rPr lang="en-US" sz="2000" kern="1200" dirty="0">
                <a:solidFill>
                  <a:schemeClr val="tx1"/>
                </a:solidFill>
                <a:latin typeface="Abadi" panose="020B0604020104020204" pitchFamily="34" charset="0"/>
                <a:ea typeface="+mn-ea"/>
                <a:cs typeface="+mn-cs"/>
              </a:rPr>
              <a:t>”).</a:t>
            </a:r>
          </a:p>
        </p:txBody>
      </p:sp>
      <p:pic>
        <p:nvPicPr>
          <p:cNvPr id="9" name="Google Shape;191;g1066c3f3934_0_40">
            <a:extLst>
              <a:ext uri="{FF2B5EF4-FFF2-40B4-BE49-F238E27FC236}">
                <a16:creationId xmlns:a16="http://schemas.microsoft.com/office/drawing/2014/main" id="{6049BA47-F1D4-E83B-70A3-17A09259B517}"/>
              </a:ext>
            </a:extLst>
          </p:cNvPr>
          <p:cNvPicPr preferRelativeResize="0"/>
          <p:nvPr/>
        </p:nvPicPr>
        <p:blipFill rotWithShape="1">
          <a:blip r:embed="rId5">
            <a:alphaModFix/>
          </a:blip>
          <a:srcRect/>
          <a:stretch/>
        </p:blipFill>
        <p:spPr>
          <a:xfrm>
            <a:off x="5512974" y="5630704"/>
            <a:ext cx="6031809" cy="894952"/>
          </a:xfrm>
          <a:prstGeom prst="rect">
            <a:avLst/>
          </a:prstGeom>
          <a:noFill/>
          <a:ln>
            <a:noFill/>
          </a:ln>
        </p:spPr>
      </p:pic>
      <p:cxnSp>
        <p:nvCxnSpPr>
          <p:cNvPr id="10" name="Google Shape;188;g1066c3f3934_0_40">
            <a:extLst>
              <a:ext uri="{FF2B5EF4-FFF2-40B4-BE49-F238E27FC236}">
                <a16:creationId xmlns:a16="http://schemas.microsoft.com/office/drawing/2014/main" id="{F7EE365B-7985-6501-7E68-4E11825DAF68}"/>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
        <p:nvSpPr>
          <p:cNvPr id="12" name="TextBox 11">
            <a:extLst>
              <a:ext uri="{FF2B5EF4-FFF2-40B4-BE49-F238E27FC236}">
                <a16:creationId xmlns:a16="http://schemas.microsoft.com/office/drawing/2014/main" id="{68924FB0-E916-E8B7-B238-77FE326A0A4E}"/>
              </a:ext>
            </a:extLst>
          </p:cNvPr>
          <p:cNvSpPr txBox="1"/>
          <p:nvPr/>
        </p:nvSpPr>
        <p:spPr>
          <a:xfrm>
            <a:off x="647217" y="4411057"/>
            <a:ext cx="4011869" cy="1667123"/>
          </a:xfrm>
          <a:prstGeom prst="rect">
            <a:avLst/>
          </a:prstGeom>
          <a:noFill/>
        </p:spPr>
        <p:txBody>
          <a:bodyPr wrap="square">
            <a:spAutoFit/>
          </a:bodyPr>
          <a:lstStyle/>
          <a:p>
            <a:pPr marL="285750" lvl="0" indent="0">
              <a:spcBef>
                <a:spcPts val="1000"/>
              </a:spcBef>
              <a:spcAft>
                <a:spcPts val="0"/>
              </a:spcAft>
              <a:buClr>
                <a:schemeClr val="dk1"/>
              </a:buClr>
              <a:buSzPts val="2800"/>
            </a:pPr>
            <a:r>
              <a:rPr lang="en-US" sz="2000" b="1" kern="1200" dirty="0">
                <a:solidFill>
                  <a:schemeClr val="accent2"/>
                </a:solidFill>
                <a:latin typeface="Abadi" panose="020B0604020104020204" pitchFamily="34" charset="0"/>
                <a:ea typeface="+mn-ea"/>
                <a:cs typeface="+mn-cs"/>
              </a:rPr>
              <a:t>Family members/caregivers:</a:t>
            </a:r>
          </a:p>
          <a:p>
            <a:pPr marL="571500" lvl="0" indent="-285750">
              <a:spcBef>
                <a:spcPts val="1000"/>
              </a:spcBef>
              <a:spcAft>
                <a:spcPts val="0"/>
              </a:spcAft>
              <a:buClr>
                <a:schemeClr val="dk1"/>
              </a:buClr>
              <a:buSzPts val="2800"/>
              <a:buFont typeface="Arial" panose="020B0604020202020204" pitchFamily="34" charset="0"/>
              <a:buChar char="•"/>
            </a:pPr>
            <a:r>
              <a:rPr lang="en-US" sz="1800" kern="1200" dirty="0">
                <a:solidFill>
                  <a:schemeClr val="tx1"/>
                </a:solidFill>
                <a:latin typeface="Abadi" panose="020B0604020104020204" pitchFamily="34" charset="0"/>
                <a:ea typeface="+mn-ea"/>
                <a:cs typeface="+mn-cs"/>
              </a:rPr>
              <a:t>will develop knowledge and skills to support the youth in creating a plan for transitioning to meaningful employment</a:t>
            </a:r>
            <a:r>
              <a:rPr lang="en-US" sz="2000" kern="1200" dirty="0">
                <a:solidFill>
                  <a:schemeClr val="tx1"/>
                </a:solidFill>
                <a:latin typeface="Abadi" panose="020B0604020104020204" pitchFamily="34" charset="0"/>
                <a:ea typeface="+mn-ea"/>
                <a:cs typeface="+mn-cs"/>
              </a:rPr>
              <a:t>.</a:t>
            </a:r>
          </a:p>
        </p:txBody>
      </p:sp>
    </p:spTree>
    <p:extLst>
      <p:ext uri="{BB962C8B-B14F-4D97-AF65-F5344CB8AC3E}">
        <p14:creationId xmlns:p14="http://schemas.microsoft.com/office/powerpoint/2010/main" val="307141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screenshot of a video chat&#10;&#10;AI-generated content may be incorrect.">
            <a:extLst>
              <a:ext uri="{FF2B5EF4-FFF2-40B4-BE49-F238E27FC236}">
                <a16:creationId xmlns:a16="http://schemas.microsoft.com/office/drawing/2014/main" id="{D9311347-3014-927F-ACA1-F8C907606AB5}"/>
              </a:ext>
            </a:extLst>
          </p:cNvPr>
          <p:cNvPicPr>
            <a:picLocks noGrp="1" noChangeAspect="1"/>
          </p:cNvPicPr>
          <p:nvPr>
            <p:ph type="pic" idx="2"/>
          </p:nvPr>
        </p:nvPicPr>
        <p:blipFill>
          <a:blip r:embed="rId3"/>
          <a:srcRect l="32410" t="204" r="2" b="206"/>
          <a:stretch/>
        </p:blipFill>
        <p:spPr>
          <a:xfrm>
            <a:off x="7067622" y="1980109"/>
            <a:ext cx="3034193" cy="3073719"/>
          </a:xfrm>
          <a:prstGeom prst="rect">
            <a:avLst/>
          </a:prstGeom>
        </p:spPr>
      </p:pic>
      <p:pic>
        <p:nvPicPr>
          <p:cNvPr id="8" name="Google Shape;192;g1066c3f3934_0_40">
            <a:extLst>
              <a:ext uri="{FF2B5EF4-FFF2-40B4-BE49-F238E27FC236}">
                <a16:creationId xmlns:a16="http://schemas.microsoft.com/office/drawing/2014/main" id="{838F6B28-77E3-604A-2320-5F7B740E5EF9}"/>
              </a:ext>
            </a:extLst>
          </p:cNvPr>
          <p:cNvPicPr preferRelativeResize="0">
            <a:picLocks noChangeAspect="1"/>
          </p:cNvPicPr>
          <p:nvPr/>
        </p:nvPicPr>
        <p:blipFill>
          <a:blip r:embed="rId4"/>
          <a:srcRect l="20694"/>
          <a:stretch/>
        </p:blipFill>
        <p:spPr>
          <a:xfrm>
            <a:off x="838236" y="1872595"/>
            <a:ext cx="5391149" cy="3313980"/>
          </a:xfrm>
          <a:prstGeom prst="rect">
            <a:avLst/>
          </a:prstGeom>
          <a:noFill/>
        </p:spPr>
      </p:pic>
      <p:sp>
        <p:nvSpPr>
          <p:cNvPr id="9" name="Google Shape;187;g1066c3f3934_0_40">
            <a:extLst>
              <a:ext uri="{FF2B5EF4-FFF2-40B4-BE49-F238E27FC236}">
                <a16:creationId xmlns:a16="http://schemas.microsoft.com/office/drawing/2014/main" id="{83214B33-E5DF-06E5-6638-D4ED20CA9151}"/>
              </a:ext>
            </a:extLst>
          </p:cNvPr>
          <p:cNvSpPr txBox="1"/>
          <p:nvPr/>
        </p:nvSpPr>
        <p:spPr>
          <a:xfrm>
            <a:off x="597358" y="94385"/>
            <a:ext cx="11433241"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CA" sz="6000" b="1" dirty="0">
                <a:solidFill>
                  <a:srgbClr val="0B2343"/>
                </a:solidFill>
                <a:latin typeface="Abadi" panose="020B0604020104020204" pitchFamily="34" charset="0"/>
                <a:ea typeface="Cambria"/>
                <a:cs typeface="Cambria"/>
                <a:sym typeface="Cambria"/>
              </a:rPr>
              <a:t>TYDE Structure</a:t>
            </a:r>
            <a:endParaRPr sz="1400" b="0" i="0" u="none" strike="noStrike" cap="none" dirty="0">
              <a:solidFill>
                <a:srgbClr val="000000"/>
              </a:solidFill>
              <a:latin typeface="Abadi" panose="020B0604020104020204" pitchFamily="34" charset="0"/>
              <a:sym typeface="Arial"/>
            </a:endParaRPr>
          </a:p>
        </p:txBody>
      </p:sp>
      <p:pic>
        <p:nvPicPr>
          <p:cNvPr id="14" name="Google Shape;198;p9" descr="A logo for a youth with disabilities&#10;&#10;AI-generated content may be incorrect.">
            <a:extLst>
              <a:ext uri="{FF2B5EF4-FFF2-40B4-BE49-F238E27FC236}">
                <a16:creationId xmlns:a16="http://schemas.microsoft.com/office/drawing/2014/main" id="{8C1B1811-C557-45CF-596C-C45E7D3A6BCB}"/>
              </a:ext>
            </a:extLst>
          </p:cNvPr>
          <p:cNvPicPr preferRelativeResize="0">
            <a:picLocks noChangeAspect="1"/>
          </p:cNvPicPr>
          <p:nvPr/>
        </p:nvPicPr>
        <p:blipFill rotWithShape="1">
          <a:blip r:embed="rId5"/>
          <a:srcRect b="10936"/>
          <a:stretch/>
        </p:blipFill>
        <p:spPr>
          <a:xfrm>
            <a:off x="10230599" y="94385"/>
            <a:ext cx="1800000" cy="1509239"/>
          </a:xfrm>
          <a:prstGeom prst="rect">
            <a:avLst/>
          </a:prstGeom>
          <a:noFill/>
        </p:spPr>
      </p:pic>
      <p:pic>
        <p:nvPicPr>
          <p:cNvPr id="16" name="Google Shape;191;g1066c3f3934_0_40">
            <a:extLst>
              <a:ext uri="{FF2B5EF4-FFF2-40B4-BE49-F238E27FC236}">
                <a16:creationId xmlns:a16="http://schemas.microsoft.com/office/drawing/2014/main" id="{99BEAA11-0F94-61E5-6353-AE286800F39F}"/>
              </a:ext>
            </a:extLst>
          </p:cNvPr>
          <p:cNvPicPr preferRelativeResize="0"/>
          <p:nvPr/>
        </p:nvPicPr>
        <p:blipFill rotWithShape="1">
          <a:blip r:embed="rId6">
            <a:alphaModFix/>
          </a:blip>
          <a:srcRect/>
          <a:stretch/>
        </p:blipFill>
        <p:spPr>
          <a:xfrm>
            <a:off x="5681694" y="5680014"/>
            <a:ext cx="6031809" cy="894952"/>
          </a:xfrm>
          <a:prstGeom prst="rect">
            <a:avLst/>
          </a:prstGeom>
          <a:noFill/>
          <a:ln>
            <a:noFill/>
          </a:ln>
        </p:spPr>
      </p:pic>
      <p:cxnSp>
        <p:nvCxnSpPr>
          <p:cNvPr id="20" name="Google Shape;188;g1066c3f3934_0_40">
            <a:extLst>
              <a:ext uri="{FF2B5EF4-FFF2-40B4-BE49-F238E27FC236}">
                <a16:creationId xmlns:a16="http://schemas.microsoft.com/office/drawing/2014/main" id="{7F5E11D4-87E7-CCC0-E35B-96311775B0BD}"/>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Tree>
    <p:extLst>
      <p:ext uri="{BB962C8B-B14F-4D97-AF65-F5344CB8AC3E}">
        <p14:creationId xmlns:p14="http://schemas.microsoft.com/office/powerpoint/2010/main" val="285220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424543" y="94525"/>
            <a:ext cx="11606055"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CA" sz="6000" b="1" dirty="0">
                <a:solidFill>
                  <a:srgbClr val="0B2343"/>
                </a:solidFill>
                <a:latin typeface="Aptos" panose="020B0004020202020204" pitchFamily="34" charset="0"/>
                <a:ea typeface="Cambria"/>
                <a:cs typeface="Cambria"/>
                <a:sym typeface="Cambria"/>
              </a:rPr>
              <a:t>TYDE Building Your Profile</a:t>
            </a:r>
            <a:endParaRPr sz="1400" b="0" i="0" u="none" strike="noStrike" cap="none" dirty="0">
              <a:solidFill>
                <a:srgbClr val="000000"/>
              </a:solidFill>
              <a:latin typeface="Aptos" panose="020B0004020202020204" pitchFamily="34" charset="0"/>
              <a:sym typeface="Arial"/>
            </a:endParaRPr>
          </a:p>
        </p:txBody>
      </p:sp>
      <p:sp>
        <p:nvSpPr>
          <p:cNvPr id="189" name="Google Shape;189;g1066c3f3934_0_40"/>
          <p:cNvSpPr txBox="1"/>
          <p:nvPr/>
        </p:nvSpPr>
        <p:spPr>
          <a:xfrm>
            <a:off x="597359" y="1434753"/>
            <a:ext cx="6152100" cy="48936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g1066c3f3934_0_40"/>
          <p:cNvPicPr preferRelativeResize="0"/>
          <p:nvPr/>
        </p:nvPicPr>
        <p:blipFill rotWithShape="1">
          <a:blip r:embed="rId3">
            <a:alphaModFix/>
          </a:blip>
          <a:srcRect/>
          <a:stretch/>
        </p:blipFill>
        <p:spPr>
          <a:xfrm>
            <a:off x="10573528" y="94525"/>
            <a:ext cx="1457070" cy="1371719"/>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5688340" y="5880924"/>
            <a:ext cx="6031809" cy="894952"/>
          </a:xfrm>
          <a:prstGeom prst="rect">
            <a:avLst/>
          </a:prstGeom>
          <a:noFill/>
          <a:ln>
            <a:noFill/>
          </a:ln>
        </p:spPr>
      </p:pic>
      <p:pic>
        <p:nvPicPr>
          <p:cNvPr id="2" name="Picture 1">
            <a:extLst>
              <a:ext uri="{FF2B5EF4-FFF2-40B4-BE49-F238E27FC236}">
                <a16:creationId xmlns:a16="http://schemas.microsoft.com/office/drawing/2014/main" id="{D59C421E-1A99-453D-B95A-B93120B1AE05}"/>
              </a:ext>
            </a:extLst>
          </p:cNvPr>
          <p:cNvPicPr>
            <a:picLocks noChangeAspect="1"/>
          </p:cNvPicPr>
          <p:nvPr/>
        </p:nvPicPr>
        <p:blipFill>
          <a:blip r:embed="rId5"/>
          <a:stretch>
            <a:fillRect/>
          </a:stretch>
        </p:blipFill>
        <p:spPr>
          <a:xfrm>
            <a:off x="1638412" y="1461839"/>
            <a:ext cx="8282192" cy="4392000"/>
          </a:xfrm>
          <a:prstGeom prst="rect">
            <a:avLst/>
          </a:prstGeom>
        </p:spPr>
      </p:pic>
      <p:cxnSp>
        <p:nvCxnSpPr>
          <p:cNvPr id="3" name="Google Shape;188;g1066c3f3934_0_40">
            <a:extLst>
              <a:ext uri="{FF2B5EF4-FFF2-40B4-BE49-F238E27FC236}">
                <a16:creationId xmlns:a16="http://schemas.microsoft.com/office/drawing/2014/main" id="{6A878020-088E-F406-0696-6CCF3FDE8057}"/>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Tree>
    <p:extLst>
      <p:ext uri="{BB962C8B-B14F-4D97-AF65-F5344CB8AC3E}">
        <p14:creationId xmlns:p14="http://schemas.microsoft.com/office/powerpoint/2010/main" val="225820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4015A16F-44A3-A8B5-6A91-B1F5F3E160F3}"/>
            </a:ext>
          </a:extLst>
        </p:cNvPr>
        <p:cNvGrpSpPr/>
        <p:nvPr/>
      </p:nvGrpSpPr>
      <p:grpSpPr>
        <a:xfrm>
          <a:off x="0" y="0"/>
          <a:ext cx="0" cy="0"/>
          <a:chOff x="0" y="0"/>
          <a:chExt cx="0" cy="0"/>
        </a:xfrm>
      </p:grpSpPr>
      <p:sp>
        <p:nvSpPr>
          <p:cNvPr id="187" name="Google Shape;187;g1066c3f3934_0_40">
            <a:extLst>
              <a:ext uri="{FF2B5EF4-FFF2-40B4-BE49-F238E27FC236}">
                <a16:creationId xmlns:a16="http://schemas.microsoft.com/office/drawing/2014/main" id="{6728527B-2DC8-9F90-1D47-A0298489533E}"/>
              </a:ext>
            </a:extLst>
          </p:cNvPr>
          <p:cNvSpPr txBox="1"/>
          <p:nvPr/>
        </p:nvSpPr>
        <p:spPr>
          <a:xfrm>
            <a:off x="0" y="94525"/>
            <a:ext cx="12030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800" b="1" dirty="0">
                <a:solidFill>
                  <a:srgbClr val="0B2343"/>
                </a:solidFill>
                <a:latin typeface="Abadi" panose="020B0604020104020204" pitchFamily="34" charset="0"/>
                <a:ea typeface="Cambria"/>
                <a:cs typeface="Cambria"/>
                <a:sym typeface="Cambria"/>
              </a:rPr>
              <a:t>TYDE Profile</a:t>
            </a:r>
            <a:endParaRPr sz="4800" b="0" i="0" u="none" strike="noStrike" cap="none" dirty="0">
              <a:solidFill>
                <a:srgbClr val="000000"/>
              </a:solidFill>
              <a:latin typeface="Abadi" panose="020B0604020104020204" pitchFamily="34" charset="0"/>
              <a:sym typeface="Arial"/>
            </a:endParaRPr>
          </a:p>
        </p:txBody>
      </p:sp>
      <p:pic>
        <p:nvPicPr>
          <p:cNvPr id="190" name="Google Shape;190;g1066c3f3934_0_40">
            <a:extLst>
              <a:ext uri="{FF2B5EF4-FFF2-40B4-BE49-F238E27FC236}">
                <a16:creationId xmlns:a16="http://schemas.microsoft.com/office/drawing/2014/main" id="{0C2A30A3-7B04-B630-01E8-31C0192CF945}"/>
              </a:ext>
            </a:extLst>
          </p:cNvPr>
          <p:cNvPicPr preferRelativeResize="0"/>
          <p:nvPr/>
        </p:nvPicPr>
        <p:blipFill rotWithShape="1">
          <a:blip r:embed="rId3">
            <a:alphaModFix/>
          </a:blip>
          <a:srcRect/>
          <a:stretch/>
        </p:blipFill>
        <p:spPr>
          <a:xfrm>
            <a:off x="10573530" y="94525"/>
            <a:ext cx="1457070" cy="1371719"/>
          </a:xfrm>
          <a:prstGeom prst="rect">
            <a:avLst/>
          </a:prstGeom>
          <a:noFill/>
          <a:ln>
            <a:noFill/>
          </a:ln>
        </p:spPr>
      </p:pic>
      <p:pic>
        <p:nvPicPr>
          <p:cNvPr id="191" name="Google Shape;191;g1066c3f3934_0_40">
            <a:extLst>
              <a:ext uri="{FF2B5EF4-FFF2-40B4-BE49-F238E27FC236}">
                <a16:creationId xmlns:a16="http://schemas.microsoft.com/office/drawing/2014/main" id="{4996EA8C-03B3-C0F1-3937-1433EB68F9D3}"/>
              </a:ext>
            </a:extLst>
          </p:cNvPr>
          <p:cNvPicPr preferRelativeResize="0"/>
          <p:nvPr/>
        </p:nvPicPr>
        <p:blipFill rotWithShape="1">
          <a:blip r:embed="rId4">
            <a:alphaModFix/>
          </a:blip>
          <a:srcRect/>
          <a:stretch/>
        </p:blipFill>
        <p:spPr>
          <a:xfrm>
            <a:off x="5688340" y="5880924"/>
            <a:ext cx="6031809" cy="894952"/>
          </a:xfrm>
          <a:prstGeom prst="rect">
            <a:avLst/>
          </a:prstGeom>
          <a:noFill/>
          <a:ln>
            <a:noFill/>
          </a:ln>
        </p:spPr>
      </p:pic>
      <p:pic>
        <p:nvPicPr>
          <p:cNvPr id="8" name="Picture 7" descr="A screenshot of a computer">
            <a:extLst>
              <a:ext uri="{FF2B5EF4-FFF2-40B4-BE49-F238E27FC236}">
                <a16:creationId xmlns:a16="http://schemas.microsoft.com/office/drawing/2014/main" id="{55BC4D79-0405-A129-2017-AB82CD47FB3C}"/>
              </a:ext>
            </a:extLst>
          </p:cNvPr>
          <p:cNvPicPr>
            <a:picLocks noChangeAspect="1"/>
          </p:cNvPicPr>
          <p:nvPr/>
        </p:nvPicPr>
        <p:blipFill>
          <a:blip r:embed="rId5"/>
          <a:stretch>
            <a:fillRect/>
          </a:stretch>
        </p:blipFill>
        <p:spPr>
          <a:xfrm>
            <a:off x="6878815" y="2930626"/>
            <a:ext cx="3192711" cy="2057660"/>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6CC32444-A0EF-5F9B-EAA9-8ABAE25E6536}"/>
              </a:ext>
            </a:extLst>
          </p:cNvPr>
          <p:cNvPicPr>
            <a:picLocks noChangeAspect="1"/>
          </p:cNvPicPr>
          <p:nvPr/>
        </p:nvPicPr>
        <p:blipFill>
          <a:blip r:embed="rId6"/>
          <a:stretch>
            <a:fillRect/>
          </a:stretch>
        </p:blipFill>
        <p:spPr>
          <a:xfrm>
            <a:off x="1104437" y="1446856"/>
            <a:ext cx="5307249" cy="4147036"/>
          </a:xfrm>
          <a:prstGeom prst="rect">
            <a:avLst/>
          </a:prstGeom>
        </p:spPr>
      </p:pic>
      <p:sp>
        <p:nvSpPr>
          <p:cNvPr id="13" name="Rectangle 12">
            <a:extLst>
              <a:ext uri="{FF2B5EF4-FFF2-40B4-BE49-F238E27FC236}">
                <a16:creationId xmlns:a16="http://schemas.microsoft.com/office/drawing/2014/main" id="{0D5FD054-62C2-4C37-C1EB-702260C4D4FF}"/>
              </a:ext>
            </a:extLst>
          </p:cNvPr>
          <p:cNvSpPr/>
          <p:nvPr/>
        </p:nvSpPr>
        <p:spPr>
          <a:xfrm>
            <a:off x="870858" y="2350938"/>
            <a:ext cx="1610236" cy="1909782"/>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solidFill>
                <a:srgbClr val="FF0000"/>
              </a:solidFill>
            </a:endParaRPr>
          </a:p>
        </p:txBody>
      </p:sp>
      <p:sp>
        <p:nvSpPr>
          <p:cNvPr id="14" name="Rectangle 13">
            <a:extLst>
              <a:ext uri="{FF2B5EF4-FFF2-40B4-BE49-F238E27FC236}">
                <a16:creationId xmlns:a16="http://schemas.microsoft.com/office/drawing/2014/main" id="{7036FDB4-6F89-1F5F-132B-5F697A929D5E}"/>
              </a:ext>
            </a:extLst>
          </p:cNvPr>
          <p:cNvSpPr/>
          <p:nvPr/>
        </p:nvSpPr>
        <p:spPr>
          <a:xfrm>
            <a:off x="3406635" y="1382630"/>
            <a:ext cx="686393" cy="482110"/>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cxnSp>
        <p:nvCxnSpPr>
          <p:cNvPr id="15" name="Google Shape;188;g1066c3f3934_0_40">
            <a:extLst>
              <a:ext uri="{FF2B5EF4-FFF2-40B4-BE49-F238E27FC236}">
                <a16:creationId xmlns:a16="http://schemas.microsoft.com/office/drawing/2014/main" id="{B8B28674-33A7-E0A5-8001-E9625C03D644}"/>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Tree>
    <p:extLst>
      <p:ext uri="{BB962C8B-B14F-4D97-AF65-F5344CB8AC3E}">
        <p14:creationId xmlns:p14="http://schemas.microsoft.com/office/powerpoint/2010/main" val="391084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B864AB07-3EDB-1592-A075-BB5949E9215C}"/>
            </a:ext>
          </a:extLst>
        </p:cNvPr>
        <p:cNvGrpSpPr/>
        <p:nvPr/>
      </p:nvGrpSpPr>
      <p:grpSpPr>
        <a:xfrm>
          <a:off x="0" y="0"/>
          <a:ext cx="0" cy="0"/>
          <a:chOff x="0" y="0"/>
          <a:chExt cx="0" cy="0"/>
        </a:xfrm>
      </p:grpSpPr>
      <p:sp>
        <p:nvSpPr>
          <p:cNvPr id="187" name="Google Shape;187;g1066c3f3934_0_40">
            <a:extLst>
              <a:ext uri="{FF2B5EF4-FFF2-40B4-BE49-F238E27FC236}">
                <a16:creationId xmlns:a16="http://schemas.microsoft.com/office/drawing/2014/main" id="{05290D22-62ED-B537-08CB-95AEC2994166}"/>
              </a:ext>
            </a:extLst>
          </p:cNvPr>
          <p:cNvSpPr txBox="1"/>
          <p:nvPr/>
        </p:nvSpPr>
        <p:spPr>
          <a:xfrm>
            <a:off x="0" y="94525"/>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400" b="1" i="0" u="none" strike="noStrike" cap="none" dirty="0">
                <a:solidFill>
                  <a:srgbClr val="0B2343"/>
                </a:solidFill>
                <a:latin typeface="Abadi" panose="020B0604020104020204" pitchFamily="34" charset="0"/>
                <a:ea typeface="Cambria"/>
                <a:sym typeface="Cambria"/>
              </a:rPr>
              <a:t>TYDE Circle of Support: Communities</a:t>
            </a:r>
            <a:endParaRPr sz="4400" b="0" i="0" u="none" strike="noStrike" cap="none" dirty="0">
              <a:solidFill>
                <a:srgbClr val="000000"/>
              </a:solidFill>
              <a:latin typeface="Abadi" panose="020B0604020104020204" pitchFamily="34" charset="0"/>
              <a:sym typeface="Arial"/>
            </a:endParaRPr>
          </a:p>
        </p:txBody>
      </p:sp>
      <p:pic>
        <p:nvPicPr>
          <p:cNvPr id="190" name="Google Shape;190;g1066c3f3934_0_40">
            <a:extLst>
              <a:ext uri="{FF2B5EF4-FFF2-40B4-BE49-F238E27FC236}">
                <a16:creationId xmlns:a16="http://schemas.microsoft.com/office/drawing/2014/main" id="{D7C34D0A-2ACB-5EAE-5FEA-5F7836003CA9}"/>
              </a:ext>
            </a:extLst>
          </p:cNvPr>
          <p:cNvPicPr preferRelativeResize="0"/>
          <p:nvPr/>
        </p:nvPicPr>
        <p:blipFill rotWithShape="1">
          <a:blip r:embed="rId3">
            <a:alphaModFix/>
          </a:blip>
          <a:srcRect/>
          <a:stretch/>
        </p:blipFill>
        <p:spPr>
          <a:xfrm>
            <a:off x="10573530" y="94525"/>
            <a:ext cx="1457070" cy="1371719"/>
          </a:xfrm>
          <a:prstGeom prst="rect">
            <a:avLst/>
          </a:prstGeom>
          <a:noFill/>
          <a:ln>
            <a:noFill/>
          </a:ln>
        </p:spPr>
      </p:pic>
      <p:pic>
        <p:nvPicPr>
          <p:cNvPr id="191" name="Google Shape;191;g1066c3f3934_0_40">
            <a:extLst>
              <a:ext uri="{FF2B5EF4-FFF2-40B4-BE49-F238E27FC236}">
                <a16:creationId xmlns:a16="http://schemas.microsoft.com/office/drawing/2014/main" id="{3B6302B9-9BF7-B090-FBA4-59F6DC04F209}"/>
              </a:ext>
            </a:extLst>
          </p:cNvPr>
          <p:cNvPicPr preferRelativeResize="0"/>
          <p:nvPr/>
        </p:nvPicPr>
        <p:blipFill rotWithShape="1">
          <a:blip r:embed="rId4">
            <a:alphaModFix/>
          </a:blip>
          <a:srcRect/>
          <a:stretch/>
        </p:blipFill>
        <p:spPr>
          <a:xfrm>
            <a:off x="5688340" y="5880924"/>
            <a:ext cx="6031809" cy="894952"/>
          </a:xfrm>
          <a:prstGeom prst="rect">
            <a:avLst/>
          </a:prstGeom>
          <a:noFill/>
          <a:ln>
            <a:noFill/>
          </a:ln>
        </p:spPr>
      </p:pic>
      <p:cxnSp>
        <p:nvCxnSpPr>
          <p:cNvPr id="3" name="Google Shape;188;g1066c3f3934_0_40">
            <a:extLst>
              <a:ext uri="{FF2B5EF4-FFF2-40B4-BE49-F238E27FC236}">
                <a16:creationId xmlns:a16="http://schemas.microsoft.com/office/drawing/2014/main" id="{B7C091B5-9348-2473-42CD-614B4DCAB2B2}"/>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pic>
        <p:nvPicPr>
          <p:cNvPr id="6" name="Picture 5" descr="A screenshot of a video game">
            <a:extLst>
              <a:ext uri="{FF2B5EF4-FFF2-40B4-BE49-F238E27FC236}">
                <a16:creationId xmlns:a16="http://schemas.microsoft.com/office/drawing/2014/main" id="{3BCCD4A4-51ED-AD7D-DF10-230EA8C7E86C}"/>
              </a:ext>
            </a:extLst>
          </p:cNvPr>
          <p:cNvPicPr>
            <a:picLocks noChangeAspect="1"/>
          </p:cNvPicPr>
          <p:nvPr/>
        </p:nvPicPr>
        <p:blipFill>
          <a:blip r:embed="rId5"/>
          <a:stretch>
            <a:fillRect/>
          </a:stretch>
        </p:blipFill>
        <p:spPr>
          <a:xfrm>
            <a:off x="1348079" y="1602753"/>
            <a:ext cx="5967120" cy="3785743"/>
          </a:xfrm>
          <a:prstGeom prst="rect">
            <a:avLst/>
          </a:prstGeom>
        </p:spPr>
      </p:pic>
      <p:sp>
        <p:nvSpPr>
          <p:cNvPr id="7" name="TextBox 6">
            <a:extLst>
              <a:ext uri="{FF2B5EF4-FFF2-40B4-BE49-F238E27FC236}">
                <a16:creationId xmlns:a16="http://schemas.microsoft.com/office/drawing/2014/main" id="{CB93C4DF-CB81-C78F-4CEB-BDA09AA3BA76}"/>
              </a:ext>
            </a:extLst>
          </p:cNvPr>
          <p:cNvSpPr txBox="1"/>
          <p:nvPr/>
        </p:nvSpPr>
        <p:spPr>
          <a:xfrm>
            <a:off x="1627613" y="5436638"/>
            <a:ext cx="4060727" cy="307777"/>
          </a:xfrm>
          <a:prstGeom prst="rect">
            <a:avLst/>
          </a:prstGeom>
          <a:noFill/>
        </p:spPr>
        <p:txBody>
          <a:bodyPr wrap="none" rtlCol="0">
            <a:spAutoFit/>
          </a:bodyPr>
          <a:lstStyle/>
          <a:p>
            <a:r>
              <a:rPr lang="en-US" b="1" dirty="0"/>
              <a:t>Communities I belong to…and who is in them</a:t>
            </a:r>
            <a:endParaRPr lang="en-CA" b="1" dirty="0"/>
          </a:p>
        </p:txBody>
      </p:sp>
      <p:sp>
        <p:nvSpPr>
          <p:cNvPr id="9" name="Rectangle 8">
            <a:extLst>
              <a:ext uri="{FF2B5EF4-FFF2-40B4-BE49-F238E27FC236}">
                <a16:creationId xmlns:a16="http://schemas.microsoft.com/office/drawing/2014/main" id="{970B8768-EB96-95C9-31E5-BEB12C70415A}"/>
              </a:ext>
            </a:extLst>
          </p:cNvPr>
          <p:cNvSpPr/>
          <p:nvPr/>
        </p:nvSpPr>
        <p:spPr>
          <a:xfrm>
            <a:off x="1348079" y="2125846"/>
            <a:ext cx="798899" cy="761771"/>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10" name="Rectangle 9">
            <a:extLst>
              <a:ext uri="{FF2B5EF4-FFF2-40B4-BE49-F238E27FC236}">
                <a16:creationId xmlns:a16="http://schemas.microsoft.com/office/drawing/2014/main" id="{64DC4722-9C47-33FA-106C-7156CBF41B78}"/>
              </a:ext>
            </a:extLst>
          </p:cNvPr>
          <p:cNvSpPr/>
          <p:nvPr/>
        </p:nvSpPr>
        <p:spPr>
          <a:xfrm>
            <a:off x="5176375" y="1519827"/>
            <a:ext cx="511965" cy="482110"/>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12" name="Rectangle 11">
            <a:extLst>
              <a:ext uri="{FF2B5EF4-FFF2-40B4-BE49-F238E27FC236}">
                <a16:creationId xmlns:a16="http://schemas.microsoft.com/office/drawing/2014/main" id="{84C9D09E-8B1F-CAC7-3EAA-1EC661369E04}"/>
              </a:ext>
            </a:extLst>
          </p:cNvPr>
          <p:cNvSpPr/>
          <p:nvPr/>
        </p:nvSpPr>
        <p:spPr>
          <a:xfrm>
            <a:off x="5546101" y="3112970"/>
            <a:ext cx="1620745" cy="1121228"/>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422287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66c3f3934_0_40"/>
          <p:cNvSpPr txBox="1"/>
          <p:nvPr/>
        </p:nvSpPr>
        <p:spPr>
          <a:xfrm>
            <a:off x="0" y="94525"/>
            <a:ext cx="12030600" cy="101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CA" sz="4400" b="1" i="0" u="none" strike="noStrike" cap="none" dirty="0">
                <a:solidFill>
                  <a:srgbClr val="0B2343"/>
                </a:solidFill>
                <a:latin typeface="Abadi" panose="020B0604020104020204" pitchFamily="34" charset="0"/>
                <a:ea typeface="Cambria"/>
                <a:sym typeface="Cambria"/>
              </a:rPr>
              <a:t>TYDE Circle of Support: Communities</a:t>
            </a:r>
            <a:endParaRPr sz="4400" b="0" i="0" u="none" strike="noStrike" cap="none" dirty="0">
              <a:solidFill>
                <a:srgbClr val="000000"/>
              </a:solidFill>
              <a:latin typeface="Abadi" panose="020B0604020104020204" pitchFamily="34" charset="0"/>
              <a:sym typeface="Arial"/>
            </a:endParaRPr>
          </a:p>
        </p:txBody>
      </p:sp>
      <p:pic>
        <p:nvPicPr>
          <p:cNvPr id="190" name="Google Shape;190;g1066c3f3934_0_40"/>
          <p:cNvPicPr preferRelativeResize="0"/>
          <p:nvPr/>
        </p:nvPicPr>
        <p:blipFill rotWithShape="1">
          <a:blip r:embed="rId3">
            <a:alphaModFix/>
          </a:blip>
          <a:srcRect/>
          <a:stretch/>
        </p:blipFill>
        <p:spPr>
          <a:xfrm>
            <a:off x="10573530" y="94525"/>
            <a:ext cx="1457070" cy="1371719"/>
          </a:xfrm>
          <a:prstGeom prst="rect">
            <a:avLst/>
          </a:prstGeom>
          <a:noFill/>
          <a:ln>
            <a:noFill/>
          </a:ln>
        </p:spPr>
      </p:pic>
      <p:pic>
        <p:nvPicPr>
          <p:cNvPr id="191" name="Google Shape;191;g1066c3f3934_0_40"/>
          <p:cNvPicPr preferRelativeResize="0"/>
          <p:nvPr/>
        </p:nvPicPr>
        <p:blipFill rotWithShape="1">
          <a:blip r:embed="rId4">
            <a:alphaModFix/>
          </a:blip>
          <a:srcRect/>
          <a:stretch/>
        </p:blipFill>
        <p:spPr>
          <a:xfrm>
            <a:off x="6157645" y="5868523"/>
            <a:ext cx="6031809" cy="894952"/>
          </a:xfrm>
          <a:prstGeom prst="rect">
            <a:avLst/>
          </a:prstGeom>
          <a:noFill/>
          <a:ln>
            <a:noFill/>
          </a:ln>
        </p:spPr>
      </p:pic>
      <p:pic>
        <p:nvPicPr>
          <p:cNvPr id="2" name="Picture 1">
            <a:extLst>
              <a:ext uri="{FF2B5EF4-FFF2-40B4-BE49-F238E27FC236}">
                <a16:creationId xmlns:a16="http://schemas.microsoft.com/office/drawing/2014/main" id="{C010B95E-1102-4AAD-9920-55354108B960}"/>
              </a:ext>
            </a:extLst>
          </p:cNvPr>
          <p:cNvPicPr>
            <a:picLocks noChangeAspect="1"/>
          </p:cNvPicPr>
          <p:nvPr/>
        </p:nvPicPr>
        <p:blipFill>
          <a:blip r:embed="rId5"/>
          <a:srcRect r="21961" b="8564"/>
          <a:stretch/>
        </p:blipFill>
        <p:spPr>
          <a:xfrm>
            <a:off x="1745081" y="1398493"/>
            <a:ext cx="6985262" cy="3993650"/>
          </a:xfrm>
          <a:prstGeom prst="rect">
            <a:avLst/>
          </a:prstGeom>
        </p:spPr>
      </p:pic>
      <p:cxnSp>
        <p:nvCxnSpPr>
          <p:cNvPr id="3" name="Google Shape;188;g1066c3f3934_0_40">
            <a:extLst>
              <a:ext uri="{FF2B5EF4-FFF2-40B4-BE49-F238E27FC236}">
                <a16:creationId xmlns:a16="http://schemas.microsoft.com/office/drawing/2014/main" id="{CCCFFEA3-725C-F825-E1EB-C3BDF0D73B87}"/>
              </a:ext>
            </a:extLst>
          </p:cNvPr>
          <p:cNvCxnSpPr>
            <a:cxnSpLocks/>
          </p:cNvCxnSpPr>
          <p:nvPr/>
        </p:nvCxnSpPr>
        <p:spPr>
          <a:xfrm>
            <a:off x="0" y="1110185"/>
            <a:ext cx="8991600" cy="0"/>
          </a:xfrm>
          <a:prstGeom prst="straightConnector1">
            <a:avLst/>
          </a:prstGeom>
          <a:noFill/>
          <a:ln w="66675" cap="flat" cmpd="sng">
            <a:solidFill>
              <a:srgbClr val="0B2343"/>
            </a:solidFill>
            <a:prstDash val="solid"/>
            <a:miter lim="800000"/>
            <a:headEnd type="none" w="sm" len="sm"/>
            <a:tailEnd type="none" w="sm" len="sm"/>
          </a:ln>
        </p:spPr>
      </p:cxnSp>
      <p:sp>
        <p:nvSpPr>
          <p:cNvPr id="8" name="TextBox 7">
            <a:extLst>
              <a:ext uri="{FF2B5EF4-FFF2-40B4-BE49-F238E27FC236}">
                <a16:creationId xmlns:a16="http://schemas.microsoft.com/office/drawing/2014/main" id="{19981290-C386-F503-E6D7-E860755BCE18}"/>
              </a:ext>
            </a:extLst>
          </p:cNvPr>
          <p:cNvSpPr txBox="1"/>
          <p:nvPr/>
        </p:nvSpPr>
        <p:spPr>
          <a:xfrm>
            <a:off x="3290853" y="5417200"/>
            <a:ext cx="3692036" cy="307777"/>
          </a:xfrm>
          <a:prstGeom prst="rect">
            <a:avLst/>
          </a:prstGeom>
          <a:noFill/>
        </p:spPr>
        <p:txBody>
          <a:bodyPr wrap="none" rtlCol="0">
            <a:spAutoFit/>
          </a:bodyPr>
          <a:lstStyle/>
          <a:p>
            <a:r>
              <a:rPr lang="en-US" b="1" dirty="0"/>
              <a:t>Rachelle’s communities and connections</a:t>
            </a:r>
            <a:endParaRPr lang="en-CA" b="1" dirty="0"/>
          </a:p>
        </p:txBody>
      </p:sp>
    </p:spTree>
    <p:extLst>
      <p:ext uri="{BB962C8B-B14F-4D97-AF65-F5344CB8AC3E}">
        <p14:creationId xmlns:p14="http://schemas.microsoft.com/office/powerpoint/2010/main" val="52726002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07646D0035FA4C8F1F95DBA74C7670" ma:contentTypeVersion="14" ma:contentTypeDescription="Create a new document." ma:contentTypeScope="" ma:versionID="a2152cc2d99a73b4ea4504fcecb15b1c">
  <xsd:schema xmlns:xsd="http://www.w3.org/2001/XMLSchema" xmlns:xs="http://www.w3.org/2001/XMLSchema" xmlns:p="http://schemas.microsoft.com/office/2006/metadata/properties" xmlns:ns3="9ec2d0b7-503f-4434-bd5e-691963e6366e" xmlns:ns4="a169fe49-86d9-4b9f-a163-9271c3e82536" targetNamespace="http://schemas.microsoft.com/office/2006/metadata/properties" ma:root="true" ma:fieldsID="3c7c491ae525b30c37a1e534031f3fcb" ns3:_="" ns4:_="">
    <xsd:import namespace="9ec2d0b7-503f-4434-bd5e-691963e6366e"/>
    <xsd:import namespace="a169fe49-86d9-4b9f-a163-9271c3e8253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2d0b7-503f-4434-bd5e-691963e63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69fe49-86d9-4b9f-a163-9271c3e8253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737B14-7063-48FD-8C18-22B91D5A6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2d0b7-503f-4434-bd5e-691963e6366e"/>
    <ds:schemaRef ds:uri="a169fe49-86d9-4b9f-a163-9271c3e82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9D04F8-A44D-428C-8103-B3027293B959}">
  <ds:schemaRefs>
    <ds:schemaRef ds:uri="http://schemas.microsoft.com/sharepoint/v3/contenttype/forms"/>
  </ds:schemaRefs>
</ds:datastoreItem>
</file>

<file path=customXml/itemProps3.xml><?xml version="1.0" encoding="utf-8"?>
<ds:datastoreItem xmlns:ds="http://schemas.openxmlformats.org/officeDocument/2006/customXml" ds:itemID="{34258D87-ABE2-49F2-B975-674FD33132AE}">
  <ds:schemaRefs>
    <ds:schemaRef ds:uri="http://schemas.microsoft.com/office/2006/metadata/properties"/>
    <ds:schemaRef ds:uri="http://purl.org/dc/dcmitype/"/>
    <ds:schemaRef ds:uri="a169fe49-86d9-4b9f-a163-9271c3e82536"/>
    <ds:schemaRef ds:uri="http://schemas.microsoft.com/office/infopath/2007/PartnerControls"/>
    <ds:schemaRef ds:uri="http://schemas.microsoft.com/office/2006/documentManagement/types"/>
    <ds:schemaRef ds:uri="http://purl.org/dc/elements/1.1/"/>
    <ds:schemaRef ds:uri="9ec2d0b7-503f-4434-bd5e-691963e6366e"/>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8494</TotalTime>
  <Words>2293</Words>
  <Application>Microsoft Office PowerPoint</Application>
  <PresentationFormat>Widescreen</PresentationFormat>
  <Paragraphs>237</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Cambria</vt:lpstr>
      <vt:lpstr>Gill Sans MT</vt:lpstr>
      <vt:lpstr>Arial</vt:lpstr>
      <vt:lpstr>Abadi</vt:lpstr>
      <vt:lpstr>Calibri</vt:lpstr>
      <vt:lpstr>Aptos</vt:lpstr>
      <vt:lpstr>Noto Sans Symbols</vt:lpstr>
      <vt:lpstr>Office Theme</vt:lpstr>
      <vt:lpstr>PowerPoint Presentation</vt:lpstr>
      <vt:lpstr>Who we are:</vt:lpstr>
      <vt:lpstr>PowerPoint Presentation</vt:lpstr>
      <vt:lpstr>Overarching Learning Outcomes/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 Activities (Reflections on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RHole</dc:creator>
  <cp:lastModifiedBy>Sandra Polushin</cp:lastModifiedBy>
  <cp:revision>14</cp:revision>
  <dcterms:modified xsi:type="dcterms:W3CDTF">2025-05-29T17:49:41Z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0x010100C107646D0035FA4C8F1F95DBA74C7670</vt:lpwstr>
  </property>
</Properties>
</file>