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50760313" cy="30275213"/>
  <p:notesSz cx="6858000" cy="9144000"/>
  <p:defaultTextStyle>
    <a:defPPr>
      <a:defRPr lang="de-DE"/>
    </a:defPPr>
    <a:lvl1pPr marL="0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1pPr>
    <a:lvl2pPr marL="1944837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2pPr>
    <a:lvl3pPr marL="3889675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3pPr>
    <a:lvl4pPr marL="5834512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4pPr>
    <a:lvl5pPr marL="7779349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5pPr>
    <a:lvl6pPr marL="9724187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6pPr>
    <a:lvl7pPr marL="11669024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7pPr>
    <a:lvl8pPr marL="13613862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8pPr>
    <a:lvl9pPr marL="15558699" algn="l" defTabSz="3889675" rtl="0" eaLnBrk="1" latinLnBrk="0" hangingPunct="1">
      <a:defRPr sz="76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4" userDrawn="1">
          <p15:clr>
            <a:srgbClr val="A4A3A4"/>
          </p15:clr>
        </p15:guide>
        <p15:guide id="2" pos="160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75E"/>
    <a:srgbClr val="A5CDF7"/>
    <a:srgbClr val="97B8DA"/>
    <a:srgbClr val="2A566E"/>
    <a:srgbClr val="C1DEEE"/>
    <a:srgbClr val="61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7" autoAdjust="0"/>
    <p:restoredTop sz="86447" autoAdjust="0"/>
  </p:normalViewPr>
  <p:slideViewPr>
    <p:cSldViewPr snapToGrid="0" snapToObjects="1" showGuides="1">
      <p:cViewPr varScale="1">
        <p:scale>
          <a:sx n="15" d="100"/>
          <a:sy n="15" d="100"/>
        </p:scale>
        <p:origin x="900" y="132"/>
      </p:cViewPr>
      <p:guideLst>
        <p:guide orient="horz" pos="9354"/>
        <p:guide pos="16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4" d="100"/>
          <a:sy n="44" d="100"/>
        </p:scale>
        <p:origin x="230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95C69-6706-492D-B94A-318EF350B76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34FF4B2-DFFF-4EC5-B4F2-851B96FFF8ED}">
      <dgm:prSet/>
      <dgm:spPr/>
      <dgm:t>
        <a:bodyPr/>
        <a:lstStyle/>
        <a:p>
          <a:r>
            <a:rPr lang="en-US" dirty="0"/>
            <a:t>Embedding principles of Indigenous Knowledge amplifies the relatedness of shared experiences and highlights how the tenets of philosophes like the Four Rs have a valid and meaningful place within academic research and beyond.</a:t>
          </a:r>
        </a:p>
      </dgm:t>
    </dgm:pt>
    <dgm:pt modelId="{2B6EE33D-F5E4-406D-80CC-7CD8ED969A6D}" type="parTrans" cxnId="{0AC1361F-8757-424F-8D6C-B7752201A2D4}">
      <dgm:prSet/>
      <dgm:spPr/>
      <dgm:t>
        <a:bodyPr/>
        <a:lstStyle/>
        <a:p>
          <a:endParaRPr lang="en-US"/>
        </a:p>
      </dgm:t>
    </dgm:pt>
    <dgm:pt modelId="{E1957DC9-E5E7-447B-8B6C-D215CEC7244C}" type="sibTrans" cxnId="{0AC1361F-8757-424F-8D6C-B7752201A2D4}">
      <dgm:prSet/>
      <dgm:spPr/>
      <dgm:t>
        <a:bodyPr/>
        <a:lstStyle/>
        <a:p>
          <a:endParaRPr lang="en-US"/>
        </a:p>
      </dgm:t>
    </dgm:pt>
    <dgm:pt modelId="{BB9AE605-966B-4CE5-9DEA-3D2EAB9B9FEE}" type="pres">
      <dgm:prSet presAssocID="{CF295C69-6706-492D-B94A-318EF350B763}" presName="Name0" presStyleCnt="0">
        <dgm:presLayoutVars>
          <dgm:dir/>
          <dgm:animLvl val="lvl"/>
          <dgm:resizeHandles val="exact"/>
        </dgm:presLayoutVars>
      </dgm:prSet>
      <dgm:spPr/>
    </dgm:pt>
    <dgm:pt modelId="{2DCF01F3-5629-4E4D-95FA-A87187A9B7B6}" type="pres">
      <dgm:prSet presAssocID="{C34FF4B2-DFFF-4EC5-B4F2-851B96FFF8ED}" presName="linNode" presStyleCnt="0"/>
      <dgm:spPr/>
    </dgm:pt>
    <dgm:pt modelId="{2E714D2E-EBDC-409E-9514-F382EDA73CF6}" type="pres">
      <dgm:prSet presAssocID="{C34FF4B2-DFFF-4EC5-B4F2-851B96FFF8ED}" presName="parentText" presStyleLbl="node1" presStyleIdx="0" presStyleCnt="1" custLinFactNeighborX="-1568" custLinFactNeighborY="-24326">
        <dgm:presLayoutVars>
          <dgm:chMax val="1"/>
          <dgm:bulletEnabled val="1"/>
        </dgm:presLayoutVars>
      </dgm:prSet>
      <dgm:spPr/>
    </dgm:pt>
  </dgm:ptLst>
  <dgm:cxnLst>
    <dgm:cxn modelId="{0AC1361F-8757-424F-8D6C-B7752201A2D4}" srcId="{CF295C69-6706-492D-B94A-318EF350B763}" destId="{C34FF4B2-DFFF-4EC5-B4F2-851B96FFF8ED}" srcOrd="0" destOrd="0" parTransId="{2B6EE33D-F5E4-406D-80CC-7CD8ED969A6D}" sibTransId="{E1957DC9-E5E7-447B-8B6C-D215CEC7244C}"/>
    <dgm:cxn modelId="{AF68C5C5-6712-4175-AF4B-76608C645B13}" type="presOf" srcId="{CF295C69-6706-492D-B94A-318EF350B763}" destId="{BB9AE605-966B-4CE5-9DEA-3D2EAB9B9FEE}" srcOrd="0" destOrd="0" presId="urn:microsoft.com/office/officeart/2005/8/layout/vList5"/>
    <dgm:cxn modelId="{934FB0E3-57EF-408B-810C-F29181ADCE4D}" type="presOf" srcId="{C34FF4B2-DFFF-4EC5-B4F2-851B96FFF8ED}" destId="{2E714D2E-EBDC-409E-9514-F382EDA73CF6}" srcOrd="0" destOrd="0" presId="urn:microsoft.com/office/officeart/2005/8/layout/vList5"/>
    <dgm:cxn modelId="{2CCFF9D5-9D59-44FA-8887-108AACCFD606}" type="presParOf" srcId="{BB9AE605-966B-4CE5-9DEA-3D2EAB9B9FEE}" destId="{2DCF01F3-5629-4E4D-95FA-A87187A9B7B6}" srcOrd="0" destOrd="0" presId="urn:microsoft.com/office/officeart/2005/8/layout/vList5"/>
    <dgm:cxn modelId="{AD54E29A-C788-4362-B752-5B9C3F1C4FF8}" type="presParOf" srcId="{2DCF01F3-5629-4E4D-95FA-A87187A9B7B6}" destId="{2E714D2E-EBDC-409E-9514-F382EDA73C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6043D-8C3A-43FB-B4CB-68DE7727481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F9323-BCB9-4BF8-B442-EAB591600398}">
      <dgm:prSet phldrT="[Text]" custT="1"/>
      <dgm:spPr/>
      <dgm:t>
        <a:bodyPr/>
        <a:lstStyle/>
        <a:p>
          <a:r>
            <a:rPr lang="en-US" sz="4500" dirty="0"/>
            <a:t>RELATIONSHIP</a:t>
          </a:r>
        </a:p>
      </dgm:t>
    </dgm:pt>
    <dgm:pt modelId="{E34EA45A-79FA-4BD6-8A68-735861B7D6A0}" type="parTrans" cxnId="{FE408DEF-18BB-41BE-BFCC-14FB14DBD2F7}">
      <dgm:prSet/>
      <dgm:spPr/>
      <dgm:t>
        <a:bodyPr/>
        <a:lstStyle/>
        <a:p>
          <a:endParaRPr lang="en-US"/>
        </a:p>
      </dgm:t>
    </dgm:pt>
    <dgm:pt modelId="{457F6205-D62A-49F2-9A69-8768E209E255}" type="sibTrans" cxnId="{FE408DEF-18BB-41BE-BFCC-14FB14DBD2F7}">
      <dgm:prSet/>
      <dgm:spPr/>
      <dgm:t>
        <a:bodyPr/>
        <a:lstStyle/>
        <a:p>
          <a:endParaRPr lang="en-US"/>
        </a:p>
      </dgm:t>
    </dgm:pt>
    <dgm:pt modelId="{B2FBE69E-0772-4739-ADAF-57396DE21973}">
      <dgm:prSet phldrT="[Text]"/>
      <dgm:spPr/>
      <dgm:t>
        <a:bodyPr/>
        <a:lstStyle/>
        <a:p>
          <a:r>
            <a:rPr lang="en-US" dirty="0"/>
            <a:t>RESPECT</a:t>
          </a:r>
        </a:p>
      </dgm:t>
    </dgm:pt>
    <dgm:pt modelId="{A5B25D00-68DF-4523-AF6D-642F8D0716B2}" type="parTrans" cxnId="{F2191BF6-FB6C-41B3-A6CC-F27DA903462A}">
      <dgm:prSet/>
      <dgm:spPr/>
      <dgm:t>
        <a:bodyPr/>
        <a:lstStyle/>
        <a:p>
          <a:endParaRPr lang="en-US"/>
        </a:p>
      </dgm:t>
    </dgm:pt>
    <dgm:pt modelId="{690FB87D-FEB3-4810-9103-76757B55DB14}" type="sibTrans" cxnId="{F2191BF6-FB6C-41B3-A6CC-F27DA903462A}">
      <dgm:prSet/>
      <dgm:spPr/>
      <dgm:t>
        <a:bodyPr/>
        <a:lstStyle/>
        <a:p>
          <a:endParaRPr lang="en-US"/>
        </a:p>
      </dgm:t>
    </dgm:pt>
    <dgm:pt modelId="{EF19A32A-20E5-4DE1-B128-AA3AE3E9A925}">
      <dgm:prSet phldrT="[Text]"/>
      <dgm:spPr/>
      <dgm:t>
        <a:bodyPr/>
        <a:lstStyle/>
        <a:p>
          <a:r>
            <a:rPr lang="en-US" dirty="0"/>
            <a:t>RECIPROCITY</a:t>
          </a:r>
        </a:p>
      </dgm:t>
    </dgm:pt>
    <dgm:pt modelId="{3FF33F1D-DE32-4B48-98AC-99A5133BCC17}" type="parTrans" cxnId="{D0C66A83-2DCB-4578-A357-792B572032A9}">
      <dgm:prSet/>
      <dgm:spPr/>
      <dgm:t>
        <a:bodyPr/>
        <a:lstStyle/>
        <a:p>
          <a:endParaRPr lang="en-US"/>
        </a:p>
      </dgm:t>
    </dgm:pt>
    <dgm:pt modelId="{9414B2C5-C928-4537-A90A-60507D1E4811}" type="sibTrans" cxnId="{D0C66A83-2DCB-4578-A357-792B572032A9}">
      <dgm:prSet/>
      <dgm:spPr/>
      <dgm:t>
        <a:bodyPr/>
        <a:lstStyle/>
        <a:p>
          <a:endParaRPr lang="en-US"/>
        </a:p>
      </dgm:t>
    </dgm:pt>
    <dgm:pt modelId="{A4F209E6-B3BE-4C7A-A042-1A2B0E0294FE}">
      <dgm:prSet phldrT="[Text]"/>
      <dgm:spPr/>
      <dgm:t>
        <a:bodyPr/>
        <a:lstStyle/>
        <a:p>
          <a:r>
            <a:rPr lang="en-US" dirty="0"/>
            <a:t>RESPONSIBILTY</a:t>
          </a:r>
        </a:p>
      </dgm:t>
    </dgm:pt>
    <dgm:pt modelId="{D527722B-7BEC-47F1-B88F-27A5261057FD}" type="parTrans" cxnId="{DFA9AC47-B1A9-4177-861A-0E091F1399C1}">
      <dgm:prSet/>
      <dgm:spPr/>
      <dgm:t>
        <a:bodyPr/>
        <a:lstStyle/>
        <a:p>
          <a:endParaRPr lang="en-US"/>
        </a:p>
      </dgm:t>
    </dgm:pt>
    <dgm:pt modelId="{D1CE09BC-CB50-4B30-AB4D-9CA1B228B4BE}" type="sibTrans" cxnId="{DFA9AC47-B1A9-4177-861A-0E091F1399C1}">
      <dgm:prSet/>
      <dgm:spPr/>
      <dgm:t>
        <a:bodyPr/>
        <a:lstStyle/>
        <a:p>
          <a:endParaRPr lang="en-US"/>
        </a:p>
      </dgm:t>
    </dgm:pt>
    <dgm:pt modelId="{5DFEA493-2AC4-4194-883E-3137A30BDD0B}">
      <dgm:prSet phldrT="[Text]"/>
      <dgm:spPr/>
      <dgm:t>
        <a:bodyPr/>
        <a:lstStyle/>
        <a:p>
          <a:r>
            <a:rPr lang="en-US" dirty="0"/>
            <a:t>RELEVANCE</a:t>
          </a:r>
        </a:p>
      </dgm:t>
    </dgm:pt>
    <dgm:pt modelId="{02CFD98F-0520-4980-950D-3053656BF0CE}" type="parTrans" cxnId="{4659BD2A-02E0-4C9B-B8CC-D0661FA79D35}">
      <dgm:prSet/>
      <dgm:spPr/>
      <dgm:t>
        <a:bodyPr/>
        <a:lstStyle/>
        <a:p>
          <a:endParaRPr lang="en-US"/>
        </a:p>
      </dgm:t>
    </dgm:pt>
    <dgm:pt modelId="{D23FE5F7-0EAF-4F9B-8353-1E72714CAB9A}" type="sibTrans" cxnId="{4659BD2A-02E0-4C9B-B8CC-D0661FA79D35}">
      <dgm:prSet/>
      <dgm:spPr/>
      <dgm:t>
        <a:bodyPr/>
        <a:lstStyle/>
        <a:p>
          <a:endParaRPr lang="en-US"/>
        </a:p>
      </dgm:t>
    </dgm:pt>
    <dgm:pt modelId="{5FEB2466-E463-49A6-A1AC-7540736AD989}" type="pres">
      <dgm:prSet presAssocID="{DEA6043D-8C3A-43FB-B4CB-68DE77274810}" presName="composite" presStyleCnt="0">
        <dgm:presLayoutVars>
          <dgm:chMax val="1"/>
          <dgm:dir/>
          <dgm:resizeHandles val="exact"/>
        </dgm:presLayoutVars>
      </dgm:prSet>
      <dgm:spPr/>
    </dgm:pt>
    <dgm:pt modelId="{9F60B562-C446-4121-8648-8D12713567F9}" type="pres">
      <dgm:prSet presAssocID="{DEA6043D-8C3A-43FB-B4CB-68DE77274810}" presName="radial" presStyleCnt="0">
        <dgm:presLayoutVars>
          <dgm:animLvl val="ctr"/>
        </dgm:presLayoutVars>
      </dgm:prSet>
      <dgm:spPr/>
    </dgm:pt>
    <dgm:pt modelId="{06B126F9-A9B8-4662-8F4A-E65BE2DCD124}" type="pres">
      <dgm:prSet presAssocID="{C2BF9323-BCB9-4BF8-B442-EAB591600398}" presName="centerShape" presStyleLbl="vennNode1" presStyleIdx="0" presStyleCnt="5"/>
      <dgm:spPr/>
    </dgm:pt>
    <dgm:pt modelId="{6DFCA260-4E0F-481A-8280-2A02F6F09BE8}" type="pres">
      <dgm:prSet presAssocID="{B2FBE69E-0772-4739-ADAF-57396DE21973}" presName="node" presStyleLbl="vennNode1" presStyleIdx="1" presStyleCnt="5">
        <dgm:presLayoutVars>
          <dgm:bulletEnabled val="1"/>
        </dgm:presLayoutVars>
      </dgm:prSet>
      <dgm:spPr/>
    </dgm:pt>
    <dgm:pt modelId="{730EF5AF-002A-42EF-8745-17FBA78E9772}" type="pres">
      <dgm:prSet presAssocID="{EF19A32A-20E5-4DE1-B128-AA3AE3E9A925}" presName="node" presStyleLbl="vennNode1" presStyleIdx="2" presStyleCnt="5">
        <dgm:presLayoutVars>
          <dgm:bulletEnabled val="1"/>
        </dgm:presLayoutVars>
      </dgm:prSet>
      <dgm:spPr/>
    </dgm:pt>
    <dgm:pt modelId="{1DA9368E-7130-48A5-989E-3F74828EC40E}" type="pres">
      <dgm:prSet presAssocID="{A4F209E6-B3BE-4C7A-A042-1A2B0E0294FE}" presName="node" presStyleLbl="vennNode1" presStyleIdx="3" presStyleCnt="5">
        <dgm:presLayoutVars>
          <dgm:bulletEnabled val="1"/>
        </dgm:presLayoutVars>
      </dgm:prSet>
      <dgm:spPr/>
    </dgm:pt>
    <dgm:pt modelId="{EA710B84-896F-4035-85CF-7A16E2592C07}" type="pres">
      <dgm:prSet presAssocID="{5DFEA493-2AC4-4194-883E-3137A30BDD0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49DCE0D-454D-4AAD-9BE4-B9056E7E27EB}" type="presOf" srcId="{B2FBE69E-0772-4739-ADAF-57396DE21973}" destId="{6DFCA260-4E0F-481A-8280-2A02F6F09BE8}" srcOrd="0" destOrd="0" presId="urn:microsoft.com/office/officeart/2005/8/layout/radial3"/>
    <dgm:cxn modelId="{8E152E1F-ADB2-4085-8C3C-B9C61A473143}" type="presOf" srcId="{C2BF9323-BCB9-4BF8-B442-EAB591600398}" destId="{06B126F9-A9B8-4662-8F4A-E65BE2DCD124}" srcOrd="0" destOrd="0" presId="urn:microsoft.com/office/officeart/2005/8/layout/radial3"/>
    <dgm:cxn modelId="{4659BD2A-02E0-4C9B-B8CC-D0661FA79D35}" srcId="{C2BF9323-BCB9-4BF8-B442-EAB591600398}" destId="{5DFEA493-2AC4-4194-883E-3137A30BDD0B}" srcOrd="3" destOrd="0" parTransId="{02CFD98F-0520-4980-950D-3053656BF0CE}" sibTransId="{D23FE5F7-0EAF-4F9B-8353-1E72714CAB9A}"/>
    <dgm:cxn modelId="{8E3FDC42-2390-43A5-B5B5-C1B764DB5662}" type="presOf" srcId="{EF19A32A-20E5-4DE1-B128-AA3AE3E9A925}" destId="{730EF5AF-002A-42EF-8745-17FBA78E9772}" srcOrd="0" destOrd="0" presId="urn:microsoft.com/office/officeart/2005/8/layout/radial3"/>
    <dgm:cxn modelId="{DFA9AC47-B1A9-4177-861A-0E091F1399C1}" srcId="{C2BF9323-BCB9-4BF8-B442-EAB591600398}" destId="{A4F209E6-B3BE-4C7A-A042-1A2B0E0294FE}" srcOrd="2" destOrd="0" parTransId="{D527722B-7BEC-47F1-B88F-27A5261057FD}" sibTransId="{D1CE09BC-CB50-4B30-AB4D-9CA1B228B4BE}"/>
    <dgm:cxn modelId="{D0C66A83-2DCB-4578-A357-792B572032A9}" srcId="{C2BF9323-BCB9-4BF8-B442-EAB591600398}" destId="{EF19A32A-20E5-4DE1-B128-AA3AE3E9A925}" srcOrd="1" destOrd="0" parTransId="{3FF33F1D-DE32-4B48-98AC-99A5133BCC17}" sibTransId="{9414B2C5-C928-4537-A90A-60507D1E4811}"/>
    <dgm:cxn modelId="{80CC328C-1448-48A0-9998-5DDA5A465663}" type="presOf" srcId="{DEA6043D-8C3A-43FB-B4CB-68DE77274810}" destId="{5FEB2466-E463-49A6-A1AC-7540736AD989}" srcOrd="0" destOrd="0" presId="urn:microsoft.com/office/officeart/2005/8/layout/radial3"/>
    <dgm:cxn modelId="{EEB572B4-ADE4-4040-B239-B0B134873430}" type="presOf" srcId="{5DFEA493-2AC4-4194-883E-3137A30BDD0B}" destId="{EA710B84-896F-4035-85CF-7A16E2592C07}" srcOrd="0" destOrd="0" presId="urn:microsoft.com/office/officeart/2005/8/layout/radial3"/>
    <dgm:cxn modelId="{EEF44FE1-F4DC-48A3-BD70-403DC6148543}" type="presOf" srcId="{A4F209E6-B3BE-4C7A-A042-1A2B0E0294FE}" destId="{1DA9368E-7130-48A5-989E-3F74828EC40E}" srcOrd="0" destOrd="0" presId="urn:microsoft.com/office/officeart/2005/8/layout/radial3"/>
    <dgm:cxn modelId="{FE408DEF-18BB-41BE-BFCC-14FB14DBD2F7}" srcId="{DEA6043D-8C3A-43FB-B4CB-68DE77274810}" destId="{C2BF9323-BCB9-4BF8-B442-EAB591600398}" srcOrd="0" destOrd="0" parTransId="{E34EA45A-79FA-4BD6-8A68-735861B7D6A0}" sibTransId="{457F6205-D62A-49F2-9A69-8768E209E255}"/>
    <dgm:cxn modelId="{F2191BF6-FB6C-41B3-A6CC-F27DA903462A}" srcId="{C2BF9323-BCB9-4BF8-B442-EAB591600398}" destId="{B2FBE69E-0772-4739-ADAF-57396DE21973}" srcOrd="0" destOrd="0" parTransId="{A5B25D00-68DF-4523-AF6D-642F8D0716B2}" sibTransId="{690FB87D-FEB3-4810-9103-76757B55DB14}"/>
    <dgm:cxn modelId="{58F4EADC-EF8F-4020-921D-D8F034323A4D}" type="presParOf" srcId="{5FEB2466-E463-49A6-A1AC-7540736AD989}" destId="{9F60B562-C446-4121-8648-8D12713567F9}" srcOrd="0" destOrd="0" presId="urn:microsoft.com/office/officeart/2005/8/layout/radial3"/>
    <dgm:cxn modelId="{33188C5E-876D-4BB7-88BB-299F3A0B016A}" type="presParOf" srcId="{9F60B562-C446-4121-8648-8D12713567F9}" destId="{06B126F9-A9B8-4662-8F4A-E65BE2DCD124}" srcOrd="0" destOrd="0" presId="urn:microsoft.com/office/officeart/2005/8/layout/radial3"/>
    <dgm:cxn modelId="{B9CBE826-05D9-4456-B0F3-D99B7A3AFBDF}" type="presParOf" srcId="{9F60B562-C446-4121-8648-8D12713567F9}" destId="{6DFCA260-4E0F-481A-8280-2A02F6F09BE8}" srcOrd="1" destOrd="0" presId="urn:microsoft.com/office/officeart/2005/8/layout/radial3"/>
    <dgm:cxn modelId="{82D79A5B-C45A-4823-9BFD-0D387F42ABF9}" type="presParOf" srcId="{9F60B562-C446-4121-8648-8D12713567F9}" destId="{730EF5AF-002A-42EF-8745-17FBA78E9772}" srcOrd="2" destOrd="0" presId="urn:microsoft.com/office/officeart/2005/8/layout/radial3"/>
    <dgm:cxn modelId="{D6CB23E2-0109-48C8-97A9-AD0A9CD525E4}" type="presParOf" srcId="{9F60B562-C446-4121-8648-8D12713567F9}" destId="{1DA9368E-7130-48A5-989E-3F74828EC40E}" srcOrd="3" destOrd="0" presId="urn:microsoft.com/office/officeart/2005/8/layout/radial3"/>
    <dgm:cxn modelId="{E624B50F-A635-45DD-A55C-F320D0239AA1}" type="presParOf" srcId="{9F60B562-C446-4121-8648-8D12713567F9}" destId="{EA710B84-896F-4035-85CF-7A16E2592C0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14D2E-EBDC-409E-9514-F382EDA73CF6}">
      <dsp:nvSpPr>
        <dsp:cNvPr id="0" name=""/>
        <dsp:cNvSpPr/>
      </dsp:nvSpPr>
      <dsp:spPr>
        <a:xfrm>
          <a:off x="8278456" y="0"/>
          <a:ext cx="9480499" cy="4805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Embedding principles of Indigenous Knowledge amplifies the relatedness of shared experiences and highlights how the tenets of philosophes like the Four Rs have a valid and meaningful place within academic research and beyond.</a:t>
          </a:r>
        </a:p>
      </dsp:txBody>
      <dsp:txXfrm>
        <a:off x="8513050" y="234594"/>
        <a:ext cx="9011311" cy="4336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126F9-A9B8-4662-8F4A-E65BE2DCD124}">
      <dsp:nvSpPr>
        <dsp:cNvPr id="0" name=""/>
        <dsp:cNvSpPr/>
      </dsp:nvSpPr>
      <dsp:spPr>
        <a:xfrm>
          <a:off x="5529427" y="1983476"/>
          <a:ext cx="4941292" cy="49412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RELATIONSHIP</a:t>
          </a:r>
        </a:p>
      </dsp:txBody>
      <dsp:txXfrm>
        <a:off x="6253062" y="2707111"/>
        <a:ext cx="3494022" cy="3494022"/>
      </dsp:txXfrm>
    </dsp:sp>
    <dsp:sp modelId="{6DFCA260-4E0F-481A-8280-2A02F6F09BE8}">
      <dsp:nvSpPr>
        <dsp:cNvPr id="0" name=""/>
        <dsp:cNvSpPr/>
      </dsp:nvSpPr>
      <dsp:spPr>
        <a:xfrm>
          <a:off x="6764750" y="881"/>
          <a:ext cx="2470646" cy="2470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RESPECT</a:t>
          </a:r>
        </a:p>
      </dsp:txBody>
      <dsp:txXfrm>
        <a:off x="7126568" y="362699"/>
        <a:ext cx="1747010" cy="1747010"/>
      </dsp:txXfrm>
    </dsp:sp>
    <dsp:sp modelId="{730EF5AF-002A-42EF-8745-17FBA78E9772}">
      <dsp:nvSpPr>
        <dsp:cNvPr id="0" name=""/>
        <dsp:cNvSpPr/>
      </dsp:nvSpPr>
      <dsp:spPr>
        <a:xfrm>
          <a:off x="9982668" y="3218799"/>
          <a:ext cx="2470646" cy="2470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RECIPROCITY</a:t>
          </a:r>
        </a:p>
      </dsp:txBody>
      <dsp:txXfrm>
        <a:off x="10344486" y="3580617"/>
        <a:ext cx="1747010" cy="1747010"/>
      </dsp:txXfrm>
    </dsp:sp>
    <dsp:sp modelId="{1DA9368E-7130-48A5-989E-3F74828EC40E}">
      <dsp:nvSpPr>
        <dsp:cNvPr id="0" name=""/>
        <dsp:cNvSpPr/>
      </dsp:nvSpPr>
      <dsp:spPr>
        <a:xfrm>
          <a:off x="6764750" y="6436717"/>
          <a:ext cx="2470646" cy="2470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RESPONSIBILTY</a:t>
          </a:r>
        </a:p>
      </dsp:txBody>
      <dsp:txXfrm>
        <a:off x="7126568" y="6798535"/>
        <a:ext cx="1747010" cy="1747010"/>
      </dsp:txXfrm>
    </dsp:sp>
    <dsp:sp modelId="{EA710B84-896F-4035-85CF-7A16E2592C07}">
      <dsp:nvSpPr>
        <dsp:cNvPr id="0" name=""/>
        <dsp:cNvSpPr/>
      </dsp:nvSpPr>
      <dsp:spPr>
        <a:xfrm>
          <a:off x="3546832" y="3218799"/>
          <a:ext cx="2470646" cy="2470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RELEVANCE</a:t>
          </a:r>
        </a:p>
      </dsp:txBody>
      <dsp:txXfrm>
        <a:off x="3908650" y="3580617"/>
        <a:ext cx="1747010" cy="1747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5182-744E-4F36-BED3-F658CC8D0903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41375" y="1143000"/>
            <a:ext cx="51752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0F90C-4050-4114-893E-B278D4E4C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8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0F90C-4050-4114-893E-B278D4E4C1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7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45039" y="4954765"/>
            <a:ext cx="38070235" cy="10540259"/>
          </a:xfrm>
        </p:spPr>
        <p:txBody>
          <a:bodyPr anchor="b"/>
          <a:lstStyle>
            <a:lvl1pPr algn="ctr">
              <a:defRPr sz="24980" b="1"/>
            </a:lvl1pPr>
          </a:lstStyle>
          <a:p>
            <a:r>
              <a:rPr lang="de-DE" dirty="0"/>
              <a:t>Main </a:t>
            </a:r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5039" y="15901497"/>
            <a:ext cx="38070235" cy="7309499"/>
          </a:xfrm>
        </p:spPr>
        <p:txBody>
          <a:bodyPr/>
          <a:lstStyle>
            <a:lvl1pPr marL="0" indent="0" algn="ctr">
              <a:buNone/>
              <a:defRPr sz="9992"/>
            </a:lvl1pPr>
            <a:lvl2pPr marL="1903506" indent="0" algn="ctr">
              <a:buNone/>
              <a:defRPr sz="8327"/>
            </a:lvl2pPr>
            <a:lvl3pPr marL="3807013" indent="0" algn="ctr">
              <a:buNone/>
              <a:defRPr sz="7494"/>
            </a:lvl3pPr>
            <a:lvl4pPr marL="5710519" indent="0" algn="ctr">
              <a:buNone/>
              <a:defRPr sz="6661"/>
            </a:lvl4pPr>
            <a:lvl5pPr marL="7614026" indent="0" algn="ctr">
              <a:buNone/>
              <a:defRPr sz="6661"/>
            </a:lvl5pPr>
            <a:lvl6pPr marL="9517532" indent="0" algn="ctr">
              <a:buNone/>
              <a:defRPr sz="6661"/>
            </a:lvl6pPr>
            <a:lvl7pPr marL="11421039" indent="0" algn="ctr">
              <a:buNone/>
              <a:defRPr sz="6661"/>
            </a:lvl7pPr>
            <a:lvl8pPr marL="13324545" indent="0" algn="ctr">
              <a:buNone/>
              <a:defRPr sz="6661"/>
            </a:lvl8pPr>
            <a:lvl9pPr marL="15228052" indent="0" algn="ctr">
              <a:buNone/>
              <a:defRPr sz="6661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29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82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325349" y="1611875"/>
            <a:ext cx="10945192" cy="256568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89771" y="1611875"/>
            <a:ext cx="32201074" cy="25656844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2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22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34" y="7547783"/>
            <a:ext cx="43780770" cy="12593645"/>
          </a:xfrm>
        </p:spPr>
        <p:txBody>
          <a:bodyPr anchor="b"/>
          <a:lstStyle>
            <a:lvl1pPr>
              <a:defRPr sz="2498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3334" y="20260569"/>
            <a:ext cx="43780770" cy="6622701"/>
          </a:xfrm>
        </p:spPr>
        <p:txBody>
          <a:bodyPr/>
          <a:lstStyle>
            <a:lvl1pPr marL="0" indent="0">
              <a:buNone/>
              <a:defRPr sz="9992">
                <a:solidFill>
                  <a:schemeClr val="tx1">
                    <a:tint val="75000"/>
                  </a:schemeClr>
                </a:solidFill>
              </a:defRPr>
            </a:lvl1pPr>
            <a:lvl2pPr marL="1903506" indent="0">
              <a:buNone/>
              <a:defRPr sz="8327">
                <a:solidFill>
                  <a:schemeClr val="tx1">
                    <a:tint val="75000"/>
                  </a:schemeClr>
                </a:solidFill>
              </a:defRPr>
            </a:lvl2pPr>
            <a:lvl3pPr marL="3807013" indent="0">
              <a:buNone/>
              <a:defRPr sz="7494">
                <a:solidFill>
                  <a:schemeClr val="tx1">
                    <a:tint val="75000"/>
                  </a:schemeClr>
                </a:solidFill>
              </a:defRPr>
            </a:lvl3pPr>
            <a:lvl4pPr marL="5710519" indent="0">
              <a:buNone/>
              <a:defRPr sz="6661">
                <a:solidFill>
                  <a:schemeClr val="tx1">
                    <a:tint val="75000"/>
                  </a:schemeClr>
                </a:solidFill>
              </a:defRPr>
            </a:lvl4pPr>
            <a:lvl5pPr marL="7614026" indent="0">
              <a:buNone/>
              <a:defRPr sz="6661">
                <a:solidFill>
                  <a:schemeClr val="tx1">
                    <a:tint val="75000"/>
                  </a:schemeClr>
                </a:solidFill>
              </a:defRPr>
            </a:lvl5pPr>
            <a:lvl6pPr marL="9517532" indent="0">
              <a:buNone/>
              <a:defRPr sz="6661">
                <a:solidFill>
                  <a:schemeClr val="tx1">
                    <a:tint val="75000"/>
                  </a:schemeClr>
                </a:solidFill>
              </a:defRPr>
            </a:lvl6pPr>
            <a:lvl7pPr marL="11421039" indent="0">
              <a:buNone/>
              <a:defRPr sz="6661">
                <a:solidFill>
                  <a:schemeClr val="tx1">
                    <a:tint val="75000"/>
                  </a:schemeClr>
                </a:solidFill>
              </a:defRPr>
            </a:lvl7pPr>
            <a:lvl8pPr marL="13324545" indent="0">
              <a:buNone/>
              <a:defRPr sz="6661">
                <a:solidFill>
                  <a:schemeClr val="tx1">
                    <a:tint val="75000"/>
                  </a:schemeClr>
                </a:solidFill>
              </a:defRPr>
            </a:lvl8pPr>
            <a:lvl9pPr marL="15228052" indent="0">
              <a:buNone/>
              <a:defRPr sz="66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36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9772" y="8059374"/>
            <a:ext cx="21573133" cy="1920934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97408" y="8059374"/>
            <a:ext cx="21573133" cy="19209345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94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383" y="1611877"/>
            <a:ext cx="43780770" cy="585180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385" y="7421634"/>
            <a:ext cx="21473990" cy="3637228"/>
          </a:xfrm>
        </p:spPr>
        <p:txBody>
          <a:bodyPr anchor="b"/>
          <a:lstStyle>
            <a:lvl1pPr marL="0" indent="0">
              <a:buNone/>
              <a:defRPr sz="9992" b="1"/>
            </a:lvl1pPr>
            <a:lvl2pPr marL="1903506" indent="0">
              <a:buNone/>
              <a:defRPr sz="8327" b="1"/>
            </a:lvl2pPr>
            <a:lvl3pPr marL="3807013" indent="0">
              <a:buNone/>
              <a:defRPr sz="7494" b="1"/>
            </a:lvl3pPr>
            <a:lvl4pPr marL="5710519" indent="0">
              <a:buNone/>
              <a:defRPr sz="6661" b="1"/>
            </a:lvl4pPr>
            <a:lvl5pPr marL="7614026" indent="0">
              <a:buNone/>
              <a:defRPr sz="6661" b="1"/>
            </a:lvl5pPr>
            <a:lvl6pPr marL="9517532" indent="0">
              <a:buNone/>
              <a:defRPr sz="6661" b="1"/>
            </a:lvl6pPr>
            <a:lvl7pPr marL="11421039" indent="0">
              <a:buNone/>
              <a:defRPr sz="6661" b="1"/>
            </a:lvl7pPr>
            <a:lvl8pPr marL="13324545" indent="0">
              <a:buNone/>
              <a:defRPr sz="6661" b="1"/>
            </a:lvl8pPr>
            <a:lvl9pPr marL="15228052" indent="0">
              <a:buNone/>
              <a:defRPr sz="6661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6385" y="11058863"/>
            <a:ext cx="21473990" cy="16265921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97408" y="7421634"/>
            <a:ext cx="21579745" cy="3637228"/>
          </a:xfrm>
        </p:spPr>
        <p:txBody>
          <a:bodyPr anchor="b"/>
          <a:lstStyle>
            <a:lvl1pPr marL="0" indent="0">
              <a:buNone/>
              <a:defRPr sz="9992" b="1"/>
            </a:lvl1pPr>
            <a:lvl2pPr marL="1903506" indent="0">
              <a:buNone/>
              <a:defRPr sz="8327" b="1"/>
            </a:lvl2pPr>
            <a:lvl3pPr marL="3807013" indent="0">
              <a:buNone/>
              <a:defRPr sz="7494" b="1"/>
            </a:lvl3pPr>
            <a:lvl4pPr marL="5710519" indent="0">
              <a:buNone/>
              <a:defRPr sz="6661" b="1"/>
            </a:lvl4pPr>
            <a:lvl5pPr marL="7614026" indent="0">
              <a:buNone/>
              <a:defRPr sz="6661" b="1"/>
            </a:lvl5pPr>
            <a:lvl6pPr marL="9517532" indent="0">
              <a:buNone/>
              <a:defRPr sz="6661" b="1"/>
            </a:lvl6pPr>
            <a:lvl7pPr marL="11421039" indent="0">
              <a:buNone/>
              <a:defRPr sz="6661" b="1"/>
            </a:lvl7pPr>
            <a:lvl8pPr marL="13324545" indent="0">
              <a:buNone/>
              <a:defRPr sz="6661" b="1"/>
            </a:lvl8pPr>
            <a:lvl9pPr marL="15228052" indent="0">
              <a:buNone/>
              <a:defRPr sz="6661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97408" y="11058863"/>
            <a:ext cx="21579745" cy="16265921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64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79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679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385" y="2018348"/>
            <a:ext cx="16371521" cy="7064216"/>
          </a:xfrm>
        </p:spPr>
        <p:txBody>
          <a:bodyPr anchor="b"/>
          <a:lstStyle>
            <a:lvl1pPr>
              <a:defRPr sz="1332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9745" y="4359072"/>
            <a:ext cx="25697408" cy="21515024"/>
          </a:xfrm>
        </p:spPr>
        <p:txBody>
          <a:bodyPr/>
          <a:lstStyle>
            <a:lvl1pPr>
              <a:defRPr sz="13323"/>
            </a:lvl1pPr>
            <a:lvl2pPr>
              <a:defRPr sz="11658"/>
            </a:lvl2pPr>
            <a:lvl3pPr>
              <a:defRPr sz="9992"/>
            </a:lvl3pPr>
            <a:lvl4pPr>
              <a:defRPr sz="8327"/>
            </a:lvl4pPr>
            <a:lvl5pPr>
              <a:defRPr sz="8327"/>
            </a:lvl5pPr>
            <a:lvl6pPr>
              <a:defRPr sz="8327"/>
            </a:lvl6pPr>
            <a:lvl7pPr>
              <a:defRPr sz="8327"/>
            </a:lvl7pPr>
            <a:lvl8pPr>
              <a:defRPr sz="8327"/>
            </a:lvl8pPr>
            <a:lvl9pPr>
              <a:defRPr sz="8327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385" y="9082564"/>
            <a:ext cx="16371521" cy="16826573"/>
          </a:xfrm>
        </p:spPr>
        <p:txBody>
          <a:bodyPr/>
          <a:lstStyle>
            <a:lvl1pPr marL="0" indent="0">
              <a:buNone/>
              <a:defRPr sz="6661"/>
            </a:lvl1pPr>
            <a:lvl2pPr marL="1903506" indent="0">
              <a:buNone/>
              <a:defRPr sz="5829"/>
            </a:lvl2pPr>
            <a:lvl3pPr marL="3807013" indent="0">
              <a:buNone/>
              <a:defRPr sz="4996"/>
            </a:lvl3pPr>
            <a:lvl4pPr marL="5710519" indent="0">
              <a:buNone/>
              <a:defRPr sz="4163"/>
            </a:lvl4pPr>
            <a:lvl5pPr marL="7614026" indent="0">
              <a:buNone/>
              <a:defRPr sz="4163"/>
            </a:lvl5pPr>
            <a:lvl6pPr marL="9517532" indent="0">
              <a:buNone/>
              <a:defRPr sz="4163"/>
            </a:lvl6pPr>
            <a:lvl7pPr marL="11421039" indent="0">
              <a:buNone/>
              <a:defRPr sz="4163"/>
            </a:lvl7pPr>
            <a:lvl8pPr marL="13324545" indent="0">
              <a:buNone/>
              <a:defRPr sz="4163"/>
            </a:lvl8pPr>
            <a:lvl9pPr marL="15228052" indent="0">
              <a:buNone/>
              <a:defRPr sz="4163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19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385" y="2018348"/>
            <a:ext cx="16371521" cy="7064216"/>
          </a:xfrm>
        </p:spPr>
        <p:txBody>
          <a:bodyPr anchor="b"/>
          <a:lstStyle>
            <a:lvl1pPr>
              <a:defRPr sz="1332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579745" y="4359072"/>
            <a:ext cx="25697408" cy="21515024"/>
          </a:xfrm>
        </p:spPr>
        <p:txBody>
          <a:bodyPr anchor="t"/>
          <a:lstStyle>
            <a:lvl1pPr marL="0" indent="0">
              <a:buNone/>
              <a:defRPr sz="13323"/>
            </a:lvl1pPr>
            <a:lvl2pPr marL="1903506" indent="0">
              <a:buNone/>
              <a:defRPr sz="11658"/>
            </a:lvl2pPr>
            <a:lvl3pPr marL="3807013" indent="0">
              <a:buNone/>
              <a:defRPr sz="9992"/>
            </a:lvl3pPr>
            <a:lvl4pPr marL="5710519" indent="0">
              <a:buNone/>
              <a:defRPr sz="8327"/>
            </a:lvl4pPr>
            <a:lvl5pPr marL="7614026" indent="0">
              <a:buNone/>
              <a:defRPr sz="8327"/>
            </a:lvl5pPr>
            <a:lvl6pPr marL="9517532" indent="0">
              <a:buNone/>
              <a:defRPr sz="8327"/>
            </a:lvl6pPr>
            <a:lvl7pPr marL="11421039" indent="0">
              <a:buNone/>
              <a:defRPr sz="8327"/>
            </a:lvl7pPr>
            <a:lvl8pPr marL="13324545" indent="0">
              <a:buNone/>
              <a:defRPr sz="8327"/>
            </a:lvl8pPr>
            <a:lvl9pPr marL="15228052" indent="0">
              <a:buNone/>
              <a:defRPr sz="832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6385" y="9082564"/>
            <a:ext cx="16371521" cy="16826573"/>
          </a:xfrm>
        </p:spPr>
        <p:txBody>
          <a:bodyPr/>
          <a:lstStyle>
            <a:lvl1pPr marL="0" indent="0">
              <a:buNone/>
              <a:defRPr sz="6661"/>
            </a:lvl1pPr>
            <a:lvl2pPr marL="1903506" indent="0">
              <a:buNone/>
              <a:defRPr sz="5829"/>
            </a:lvl2pPr>
            <a:lvl3pPr marL="3807013" indent="0">
              <a:buNone/>
              <a:defRPr sz="4996"/>
            </a:lvl3pPr>
            <a:lvl4pPr marL="5710519" indent="0">
              <a:buNone/>
              <a:defRPr sz="4163"/>
            </a:lvl4pPr>
            <a:lvl5pPr marL="7614026" indent="0">
              <a:buNone/>
              <a:defRPr sz="4163"/>
            </a:lvl5pPr>
            <a:lvl6pPr marL="9517532" indent="0">
              <a:buNone/>
              <a:defRPr sz="4163"/>
            </a:lvl6pPr>
            <a:lvl7pPr marL="11421039" indent="0">
              <a:buNone/>
              <a:defRPr sz="4163"/>
            </a:lvl7pPr>
            <a:lvl8pPr marL="13324545" indent="0">
              <a:buNone/>
              <a:defRPr sz="4163"/>
            </a:lvl8pPr>
            <a:lvl9pPr marL="15228052" indent="0">
              <a:buNone/>
              <a:defRPr sz="4163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48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89772" y="1611877"/>
            <a:ext cx="43780770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772" y="8059374"/>
            <a:ext cx="43780770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89772" y="28060639"/>
            <a:ext cx="114210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3399-2F7C-0249-BC81-4008E155B995}" type="datetimeFigureOut">
              <a:rPr lang="en-GB" smtClean="0"/>
              <a:t>13/06/2025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14354" y="28060639"/>
            <a:ext cx="1713160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49471" y="28060639"/>
            <a:ext cx="114210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0662-BD39-B64A-8021-45AB68B0DF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25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07013" rtl="0" eaLnBrk="1" latinLnBrk="0" hangingPunct="1">
        <a:lnSpc>
          <a:spcPct val="90000"/>
        </a:lnSpc>
        <a:spcBef>
          <a:spcPct val="0"/>
        </a:spcBef>
        <a:buNone/>
        <a:defRPr sz="183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1753" indent="-951753" algn="l" defTabSz="3807013" rtl="0" eaLnBrk="1" latinLnBrk="0" hangingPunct="1">
        <a:lnSpc>
          <a:spcPct val="90000"/>
        </a:lnSpc>
        <a:spcBef>
          <a:spcPts val="4163"/>
        </a:spcBef>
        <a:buFont typeface="Arial" panose="020B0604020202020204" pitchFamily="34" charset="0"/>
        <a:buChar char="•"/>
        <a:defRPr sz="11658" kern="1200">
          <a:solidFill>
            <a:schemeClr val="tx1"/>
          </a:solidFill>
          <a:latin typeface="+mn-lt"/>
          <a:ea typeface="+mn-ea"/>
          <a:cs typeface="+mn-cs"/>
        </a:defRPr>
      </a:lvl1pPr>
      <a:lvl2pPr marL="2855260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9992" kern="1200">
          <a:solidFill>
            <a:schemeClr val="tx1"/>
          </a:solidFill>
          <a:latin typeface="+mn-lt"/>
          <a:ea typeface="+mn-ea"/>
          <a:cs typeface="+mn-cs"/>
        </a:defRPr>
      </a:lvl2pPr>
      <a:lvl3pPr marL="4758766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8327" kern="1200">
          <a:solidFill>
            <a:schemeClr val="tx1"/>
          </a:solidFill>
          <a:latin typeface="+mn-lt"/>
          <a:ea typeface="+mn-ea"/>
          <a:cs typeface="+mn-cs"/>
        </a:defRPr>
      </a:lvl3pPr>
      <a:lvl4pPr marL="6662273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7494" kern="1200">
          <a:solidFill>
            <a:schemeClr val="tx1"/>
          </a:solidFill>
          <a:latin typeface="+mn-lt"/>
          <a:ea typeface="+mn-ea"/>
          <a:cs typeface="+mn-cs"/>
        </a:defRPr>
      </a:lvl4pPr>
      <a:lvl5pPr marL="8565779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7494" kern="1200">
          <a:solidFill>
            <a:schemeClr val="tx1"/>
          </a:solidFill>
          <a:latin typeface="+mn-lt"/>
          <a:ea typeface="+mn-ea"/>
          <a:cs typeface="+mn-cs"/>
        </a:defRPr>
      </a:lvl5pPr>
      <a:lvl6pPr marL="10469286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7494" kern="1200">
          <a:solidFill>
            <a:schemeClr val="tx1"/>
          </a:solidFill>
          <a:latin typeface="+mn-lt"/>
          <a:ea typeface="+mn-ea"/>
          <a:cs typeface="+mn-cs"/>
        </a:defRPr>
      </a:lvl6pPr>
      <a:lvl7pPr marL="12372792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7494" kern="1200">
          <a:solidFill>
            <a:schemeClr val="tx1"/>
          </a:solidFill>
          <a:latin typeface="+mn-lt"/>
          <a:ea typeface="+mn-ea"/>
          <a:cs typeface="+mn-cs"/>
        </a:defRPr>
      </a:lvl7pPr>
      <a:lvl8pPr marL="14276299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7494" kern="1200">
          <a:solidFill>
            <a:schemeClr val="tx1"/>
          </a:solidFill>
          <a:latin typeface="+mn-lt"/>
          <a:ea typeface="+mn-ea"/>
          <a:cs typeface="+mn-cs"/>
        </a:defRPr>
      </a:lvl8pPr>
      <a:lvl9pPr marL="16179805" indent="-951753" algn="l" defTabSz="3807013" rtl="0" eaLnBrk="1" latinLnBrk="0" hangingPunct="1">
        <a:lnSpc>
          <a:spcPct val="90000"/>
        </a:lnSpc>
        <a:spcBef>
          <a:spcPts val="2082"/>
        </a:spcBef>
        <a:buFont typeface="Arial" panose="020B0604020202020204" pitchFamily="34" charset="0"/>
        <a:buChar char="•"/>
        <a:defRPr sz="7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1pPr>
      <a:lvl2pPr marL="1903506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2pPr>
      <a:lvl3pPr marL="3807013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3pPr>
      <a:lvl4pPr marL="5710519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4pPr>
      <a:lvl5pPr marL="7614026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5pPr>
      <a:lvl6pPr marL="9517532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6pPr>
      <a:lvl7pPr marL="11421039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7pPr>
      <a:lvl8pPr marL="13324545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8pPr>
      <a:lvl9pPr marL="15228052" algn="l" defTabSz="3807013" rtl="0" eaLnBrk="1" latinLnBrk="0" hangingPunct="1">
        <a:defRPr sz="7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18" Type="http://schemas.openxmlformats.org/officeDocument/2006/relationships/image" Target="../media/image6.png"/><Relationship Id="rId3" Type="http://schemas.openxmlformats.org/officeDocument/2006/relationships/image" Target="../media/image1.jpg"/><Relationship Id="rId21" Type="http://schemas.openxmlformats.org/officeDocument/2006/relationships/image" Target="../media/image9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19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4A3C98F6-3883-5444-8D1E-DEBEF5E974D6}"/>
              </a:ext>
            </a:extLst>
          </p:cNvPr>
          <p:cNvSpPr/>
          <p:nvPr/>
        </p:nvSpPr>
        <p:spPr>
          <a:xfrm>
            <a:off x="10829597" y="703446"/>
            <a:ext cx="29285593" cy="29070775"/>
          </a:xfrm>
          <a:prstGeom prst="roundRect">
            <a:avLst>
              <a:gd name="adj" fmla="val 1512"/>
            </a:avLst>
          </a:prstGeom>
          <a:solidFill>
            <a:srgbClr val="0D375E"/>
          </a:solidFill>
          <a:ln>
            <a:noFill/>
          </a:ln>
          <a:effectLst>
            <a:outerShdw blurRad="495300" dist="292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r>
              <a:rPr lang="en-GB" sz="5400" dirty="0"/>
              <a:t>             Dr. Rheanna Robinson, Associate Professor, UNBC, Co-Lead Indigenous Research Stream, CIIC</a:t>
            </a:r>
          </a:p>
          <a:p>
            <a:r>
              <a:rPr lang="en-GB" sz="5400" dirty="0"/>
              <a:t>             Sue Sterling-Bur, PhD(C), UBC-O, Co-Lead Indigenous Research Stream, CIIC</a:t>
            </a:r>
          </a:p>
          <a:p>
            <a:r>
              <a:rPr lang="en-GB" sz="5400" dirty="0"/>
              <a:t>             Laura Hockman, PhD Student, UBC-O, Graduate Research Assistant, CIIC</a:t>
            </a:r>
          </a:p>
          <a:p>
            <a:r>
              <a:rPr lang="en-GB" sz="5400" dirty="0"/>
              <a:t>             Dr. Rachelle Hole, Professor, UBC-O, Co-Director, CIIC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BA19D-2AE8-D04F-81CF-55AE761B167F}"/>
              </a:ext>
            </a:extLst>
          </p:cNvPr>
          <p:cNvSpPr txBox="1"/>
          <p:nvPr/>
        </p:nvSpPr>
        <p:spPr>
          <a:xfrm>
            <a:off x="528620" y="317848"/>
            <a:ext cx="10125274" cy="3000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Intro</a:t>
            </a:r>
          </a:p>
          <a:p>
            <a:r>
              <a:rPr lang="en-US" sz="4800" dirty="0"/>
              <a:t>In 2024, the Family Support Institute and the CIIC collaborated to complete the Family Voices Project for MCFD. Indigenous researchers with the CIIC revisited the data using an Indigenous methodology.</a:t>
            </a:r>
            <a:endParaRPr lang="en-GB" sz="4800" dirty="0"/>
          </a:p>
          <a:p>
            <a:endParaRPr lang="en-GB" sz="4800" dirty="0"/>
          </a:p>
          <a:p>
            <a:r>
              <a:rPr lang="en-GB" sz="4800" b="1" dirty="0"/>
              <a:t>Methods</a:t>
            </a:r>
          </a:p>
          <a:p>
            <a:pPr marL="1371600" indent="-1371600">
              <a:buFont typeface="+mj-lt"/>
              <a:buAutoNum type="arabicPeriod"/>
            </a:pPr>
            <a:r>
              <a:rPr lang="en-US" sz="4800" dirty="0">
                <a:sym typeface="Wingdings" pitchFamily="2" charset="2"/>
              </a:rPr>
              <a:t>Data was revisited using the Four R’s Methodology, and other related words </a:t>
            </a:r>
            <a:endParaRPr lang="en-GB" sz="4800" dirty="0">
              <a:sym typeface="Wingdings" pitchFamily="2" charset="2"/>
            </a:endParaRPr>
          </a:p>
          <a:p>
            <a:pPr marL="1371600" indent="-1371600">
              <a:buFont typeface="+mj-lt"/>
              <a:buAutoNum type="arabicPeriod"/>
            </a:pPr>
            <a:r>
              <a:rPr lang="en-US" sz="4800" dirty="0">
                <a:sym typeface="Wingdings" pitchFamily="2" charset="2"/>
              </a:rPr>
              <a:t>Themes were collected and shared between researchers to offer a representation of data grounded in Indigenous research.</a:t>
            </a:r>
            <a:endParaRPr lang="en-GB" sz="4800" dirty="0"/>
          </a:p>
          <a:p>
            <a:endParaRPr lang="en-GB" sz="4800" dirty="0"/>
          </a:p>
          <a:p>
            <a:r>
              <a:rPr lang="en-GB" sz="4800" b="1" dirty="0"/>
              <a:t>Results</a:t>
            </a:r>
            <a:endParaRPr lang="en-US" sz="4800" b="1" dirty="0"/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Many experiences are overlapping and interrelated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Despite challenges for families including colonization, systemic racism and poverty that can feel insurmountable, resiliency prevails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Transparency and communication is not optional, it is foundational 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Togetherness, community, and honouring culture and language is key</a:t>
            </a:r>
            <a:endParaRPr lang="en-GB" sz="4800" dirty="0"/>
          </a:p>
          <a:p>
            <a:endParaRPr lang="en-GB" sz="4800" dirty="0"/>
          </a:p>
          <a:p>
            <a:r>
              <a:rPr lang="en-GB" sz="4800" b="1" dirty="0"/>
              <a:t>Discussion</a:t>
            </a:r>
            <a:endParaRPr lang="en-US" sz="4800" dirty="0"/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600" dirty="0"/>
              <a:t>Respectful, positive, and trusting relationships are essential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600" dirty="0"/>
              <a:t>Transparency and accountability is important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600" dirty="0"/>
              <a:t>Listening, and learning is key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600" dirty="0"/>
              <a:t>Families and Caregivers have invaluable  expertise </a:t>
            </a:r>
          </a:p>
          <a:p>
            <a:pPr marL="457200" lvl="1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600" dirty="0"/>
              <a:t>Indigenous research methodologies are relevant to </a:t>
            </a:r>
            <a:r>
              <a:rPr lang="en-US" sz="4600" i="1" dirty="0"/>
              <a:t>all </a:t>
            </a:r>
            <a:r>
              <a:rPr lang="en-US" sz="4600" dirty="0"/>
              <a:t> research experiences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BBEB-64B9-424D-9998-D45C34F7DE4E}"/>
              </a:ext>
            </a:extLst>
          </p:cNvPr>
          <p:cNvSpPr txBox="1"/>
          <p:nvPr/>
        </p:nvSpPr>
        <p:spPr>
          <a:xfrm>
            <a:off x="13090344" y="703446"/>
            <a:ext cx="24615075" cy="1477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rgbClr val="A5CDF7"/>
                </a:solidFill>
                <a:latin typeface="Daytona Condensed" panose="020B0506030503040204" pitchFamily="34" charset="0"/>
              </a:rPr>
              <a:t>Using the Four R’s as </a:t>
            </a:r>
            <a:br>
              <a:rPr lang="en-US" sz="14400" b="1" dirty="0">
                <a:solidFill>
                  <a:srgbClr val="A5CDF7"/>
                </a:solidFill>
                <a:latin typeface="Daytona Condensed" panose="020B0506030503040204" pitchFamily="34" charset="0"/>
              </a:rPr>
            </a:br>
            <a:r>
              <a:rPr lang="en-US" sz="14400" b="1" dirty="0">
                <a:solidFill>
                  <a:srgbClr val="A5CDF7"/>
                </a:solidFill>
                <a:latin typeface="Daytona Condensed" panose="020B0506030503040204" pitchFamily="34" charset="0"/>
              </a:rPr>
              <a:t>Indigenous Methodology:</a:t>
            </a:r>
            <a:br>
              <a:rPr lang="en-US" sz="14400" b="1" dirty="0">
                <a:solidFill>
                  <a:srgbClr val="A5CDF7"/>
                </a:solidFill>
                <a:latin typeface="Daytona Condensed" panose="020B0506030503040204" pitchFamily="34" charset="0"/>
              </a:rPr>
            </a:br>
            <a:r>
              <a:rPr lang="en-US" sz="14400" b="1" dirty="0">
                <a:solidFill>
                  <a:srgbClr val="A5CDF7"/>
                </a:solidFill>
                <a:latin typeface="Daytona Condensed" panose="020B0506030503040204" pitchFamily="34" charset="0"/>
              </a:rPr>
              <a:t>Honouring Indigenous Philosophy in Research Analysis</a:t>
            </a:r>
          </a:p>
          <a:p>
            <a:pPr algn="ctr"/>
            <a:br>
              <a:rPr lang="en-US" sz="9000" dirty="0">
                <a:solidFill>
                  <a:srgbClr val="A5CDF7"/>
                </a:solidFill>
                <a:latin typeface="Daytona Condensed" panose="020B0506030503040204" pitchFamily="34" charset="0"/>
              </a:rPr>
            </a:br>
            <a:r>
              <a:rPr lang="en-US" sz="9000" dirty="0">
                <a:solidFill>
                  <a:srgbClr val="A5CDF7"/>
                </a:solidFill>
                <a:latin typeface="Daytona Condensed" panose="020B0506030503040204" pitchFamily="34" charset="0"/>
              </a:rPr>
              <a:t>Why tenets of </a:t>
            </a:r>
            <a:r>
              <a:rPr lang="en-US" sz="9600" dirty="0">
                <a:solidFill>
                  <a:srgbClr val="A5CDF7"/>
                </a:solidFill>
                <a:latin typeface="Daytona Condensed" panose="020B0506030503040204" pitchFamily="34" charset="0"/>
              </a:rPr>
              <a:t>Respect, Relevance, Reciprocity, and Responsibility (Kirkness &amp; Barnhardt, 1992) are important in research analysis.</a:t>
            </a:r>
            <a:endParaRPr lang="en-GB" sz="9600" dirty="0">
              <a:solidFill>
                <a:srgbClr val="A5CDF7"/>
              </a:solidFill>
              <a:latin typeface="Daytona Condensed" panose="020B050603050304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D3EF773-0A0B-904B-A8BA-37FF8CF70350}"/>
              </a:ext>
            </a:extLst>
          </p:cNvPr>
          <p:cNvSpPr/>
          <p:nvPr/>
        </p:nvSpPr>
        <p:spPr>
          <a:xfrm>
            <a:off x="14310360" y="20909279"/>
            <a:ext cx="6120000" cy="6120000"/>
          </a:xfrm>
          <a:prstGeom prst="roundRect">
            <a:avLst/>
          </a:prstGeom>
          <a:solidFill>
            <a:schemeClr val="tx1">
              <a:alpha val="9000"/>
            </a:schemeClr>
          </a:solidFill>
          <a:ln w="355600">
            <a:solidFill>
              <a:schemeClr val="tx1">
                <a:alpha val="17023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D073ED-4F8A-A04A-9E3D-E2C5EE60FF7E}"/>
              </a:ext>
            </a:extLst>
          </p:cNvPr>
          <p:cNvSpPr txBox="1"/>
          <p:nvPr/>
        </p:nvSpPr>
        <p:spPr>
          <a:xfrm>
            <a:off x="13930119" y="27314564"/>
            <a:ext cx="703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73775">
              <a:tabLst>
                <a:tab pos="6335713" algn="l"/>
              </a:tabLst>
            </a:pPr>
            <a:r>
              <a:rPr lang="en-GB" sz="4800" dirty="0">
                <a:solidFill>
                  <a:srgbClr val="A5CDF7"/>
                </a:solidFill>
              </a:rPr>
              <a:t>Scan for more information </a:t>
            </a:r>
          </a:p>
          <a:p>
            <a:endParaRPr lang="en-GB" sz="4800" b="1" dirty="0">
              <a:solidFill>
                <a:srgbClr val="A5CDF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B1988-F1BE-48E5-83C6-748AE5743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0099" y="25217227"/>
            <a:ext cx="6695994" cy="280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431C3F-6A29-9689-62BA-6442C7021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33874" y="26871467"/>
            <a:ext cx="4517758" cy="1370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E8FD2-624E-4AFB-BB1B-8E72E64D3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2908" y="28544141"/>
            <a:ext cx="5160880" cy="1267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791E2-FEA3-52CB-6D2D-A6826E6A9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1203">
            <a:off x="41335308" y="-60037"/>
            <a:ext cx="7735409" cy="9546518"/>
          </a:xfrm>
          <a:prstGeom prst="rect">
            <a:avLst/>
          </a:prstGeom>
        </p:spPr>
      </p:pic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ABCEF471-F3E0-4331-C76D-133DBD59FE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050710"/>
              </p:ext>
            </p:extLst>
          </p:nvPr>
        </p:nvGraphicFramePr>
        <p:xfrm>
          <a:off x="32663244" y="19523584"/>
          <a:ext cx="26334720" cy="480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DEA2446B-C000-4E29-26B3-45FA1760B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2348375"/>
              </p:ext>
            </p:extLst>
          </p:nvPr>
        </p:nvGraphicFramePr>
        <p:xfrm>
          <a:off x="37202938" y="10055843"/>
          <a:ext cx="16000147" cy="890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3B5A141-8471-9C3B-A6A2-7534C151999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832973" y="21525814"/>
            <a:ext cx="3257952" cy="4886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55D335-F741-53B2-4C1F-DC877EF567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669388" y="21585178"/>
            <a:ext cx="3771878" cy="4441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21FBA1-0584-B7A8-16E8-C9262EF35BB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046489" y="21905370"/>
            <a:ext cx="4002485" cy="40024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299B44-663C-16AF-AD7E-8239EB44CB9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731241" y="21840641"/>
            <a:ext cx="4015312" cy="40024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1CA58C-2B9D-48DA-AA7E-7BE08B032E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138360" y="21776936"/>
            <a:ext cx="4464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293</Words>
  <Application>Microsoft Office PowerPoint</Application>
  <PresentationFormat>Custom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Daytona Condensed</vt:lpstr>
      <vt:lpstr>Wingdings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Fabio C</dc:creator>
  <cp:lastModifiedBy>Chapman, Cindy</cp:lastModifiedBy>
  <cp:revision>23</cp:revision>
  <dcterms:created xsi:type="dcterms:W3CDTF">2019-03-03T08:35:39Z</dcterms:created>
  <dcterms:modified xsi:type="dcterms:W3CDTF">2025-06-13T23:51:04Z</dcterms:modified>
</cp:coreProperties>
</file>